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61" r:id="rId1"/>
  </p:sldMasterIdLst>
  <p:notesMasterIdLst>
    <p:notesMasterId r:id="rId27"/>
  </p:notesMasterIdLst>
  <p:handoutMasterIdLst>
    <p:handoutMasterId r:id="rId28"/>
  </p:handoutMasterIdLst>
  <p:sldIdLst>
    <p:sldId id="325" r:id="rId2"/>
    <p:sldId id="326" r:id="rId3"/>
    <p:sldId id="263" r:id="rId4"/>
    <p:sldId id="264" r:id="rId5"/>
    <p:sldId id="269" r:id="rId6"/>
    <p:sldId id="320" r:id="rId7"/>
    <p:sldId id="327" r:id="rId8"/>
    <p:sldId id="314" r:id="rId9"/>
    <p:sldId id="317" r:id="rId10"/>
    <p:sldId id="306" r:id="rId11"/>
    <p:sldId id="315" r:id="rId12"/>
    <p:sldId id="316" r:id="rId13"/>
    <p:sldId id="318" r:id="rId14"/>
    <p:sldId id="319" r:id="rId15"/>
    <p:sldId id="312" r:id="rId16"/>
    <p:sldId id="321" r:id="rId17"/>
    <p:sldId id="279" r:id="rId18"/>
    <p:sldId id="285" r:id="rId19"/>
    <p:sldId id="300" r:id="rId20"/>
    <p:sldId id="286" r:id="rId21"/>
    <p:sldId id="328" r:id="rId22"/>
    <p:sldId id="288" r:id="rId23"/>
    <p:sldId id="297" r:id="rId24"/>
    <p:sldId id="290" r:id="rId25"/>
    <p:sldId id="292" r:id="rId2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596C60"/>
    <a:srgbClr val="799DA4"/>
    <a:srgbClr val="596C66"/>
    <a:srgbClr val="698384"/>
    <a:srgbClr val="CDC692"/>
    <a:srgbClr val="F5FDEC"/>
    <a:srgbClr val="83D88E"/>
    <a:srgbClr val="2D5D29"/>
    <a:srgbClr val="D4D601"/>
    <a:srgbClr val="528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411" autoAdjust="0"/>
    <p:restoredTop sz="77495" autoAdjust="0"/>
  </p:normalViewPr>
  <p:slideViewPr>
    <p:cSldViewPr snapToGrid="0" snapToObjects="1">
      <p:cViewPr>
        <p:scale>
          <a:sx n="66" d="100"/>
          <a:sy n="66" d="100"/>
        </p:scale>
        <p:origin x="-159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5F3F9-E25C-1C46-94CB-C3FEFAB25EA2}" type="datetimeFigureOut">
              <a:rPr lang="en-US" smtClean="0"/>
              <a:pPr/>
              <a:t>7/12/14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C1E15-ADF4-4F47-B1E1-2179F13032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573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E974E68-BBA0-1642-B227-A6C62F02B94B}" type="datetime1">
              <a:rPr lang="en-US"/>
              <a:pPr>
                <a:defRPr/>
              </a:pPr>
              <a:t>7/12/14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672D00C-9053-3D42-88BE-6CCAF46CC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5571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D00C-9053-3D42-88BE-6CCAF46CC2B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Helvetica Neue"/>
                <a:cs typeface="Helvetica Neue"/>
              </a:rPr>
              <a:t>Can researchers NOT be influenced by personal opinions or prejudices?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Helvetica Neue"/>
              <a:cs typeface="Helvetica Neue"/>
            </a:endParaRP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Helvetica Neue"/>
                <a:cs typeface="Helvetica Neue"/>
              </a:rPr>
              <a:t>Or is social knowledge always “situated knowledge” that is impossible</a:t>
            </a:r>
            <a:r>
              <a:rPr lang="en-US" sz="1200" baseline="0" dirty="0" smtClean="0">
                <a:latin typeface="Helvetica Neue"/>
                <a:cs typeface="Helvetica Neue"/>
              </a:rPr>
              <a:t> </a:t>
            </a:r>
            <a:r>
              <a:rPr lang="en-US" sz="1200" dirty="0" smtClean="0">
                <a:latin typeface="Helvetica Neue"/>
                <a:cs typeface="Helvetica Neue"/>
              </a:rPr>
              <a:t>to formulate outside of social and political context?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"/>
              <a:ea typeface="ＭＳ Ｐゴシック" charset="-128"/>
              <a:cs typeface="Helvetica Neue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D00C-9053-3D42-88BE-6CCAF46CC2B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Evaluating strengths and weaknesses</a:t>
            </a:r>
          </a:p>
          <a:p>
            <a:pPr>
              <a:buFont typeface="Arial"/>
              <a:buChar char="•"/>
            </a:pPr>
            <a:r>
              <a:rPr lang="en-US" dirty="0" smtClean="0"/>
              <a:t> Problem solving – also known as rationalist</a:t>
            </a:r>
          </a:p>
          <a:p>
            <a:pPr>
              <a:buFont typeface="Arial"/>
              <a:buChar char="•"/>
            </a:pPr>
            <a:r>
              <a:rPr lang="en-US" dirty="0" smtClean="0"/>
              <a:t> Constructivist – concentrates on reflections, perceptions and the role of ideas</a:t>
            </a:r>
          </a:p>
          <a:p>
            <a:pPr>
              <a:buFont typeface="Arial"/>
              <a:buChar char="•"/>
            </a:pPr>
            <a:r>
              <a:rPr lang="en-US" dirty="0" smtClean="0"/>
              <a:t> Critical – concentrates on interpretation, differs from constructivists in that the primary weight is placed on emancipation (itself a constructed concept)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D00C-9053-3D42-88BE-6CCAF46CC2B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According to Realism: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 People tend to be selfish and aggressive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 War is an outgrowth of human nature, restraint is momentary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 </a:t>
            </a:r>
            <a:r>
              <a:rPr lang="en-US" dirty="0" smtClean="0"/>
              <a:t>We often want the same thing at the same time, but either cannot or will not share</a:t>
            </a:r>
          </a:p>
          <a:p>
            <a:pPr>
              <a:buFont typeface="Arial"/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D00C-9053-3D42-88BE-6CCAF46CC2B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D00C-9053-3D42-88BE-6CCAF46CC2B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Behavior is determined by the search for</a:t>
            </a:r>
            <a:r>
              <a:rPr lang="en-US" baseline="0" dirty="0" smtClean="0"/>
              <a:t> and distribution of power (a limited resource)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Anarchy – lack of a central sovereign authority to regulate relations between states</a:t>
            </a:r>
            <a:endParaRPr lang="en-US" baseline="0" dirty="0" smtClean="0"/>
          </a:p>
          <a:p>
            <a:pPr>
              <a:buFont typeface="Arial"/>
              <a:buChar char="•"/>
            </a:pPr>
            <a:r>
              <a:rPr lang="en-US" baseline="0" dirty="0" smtClean="0"/>
              <a:t> simply, it’s the absence of hierarchy – it is an enabling cause of war because lack of hierarchy in the system encourages use of force as the final arbiter of disputes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 In a world of anarchy, the security dilemma is the norm – the basic conditions for war always are in place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 Given the constant possibility of war, how power is distributed among states is a central concern of Realism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 and intergovernmental</a:t>
            </a:r>
            <a:r>
              <a:rPr lang="en-US" baseline="0" dirty="0" smtClean="0"/>
              <a:t> organization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D00C-9053-3D42-88BE-6CCAF46CC2B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</a:t>
            </a:r>
            <a:r>
              <a:rPr lang="en-US" baseline="0" dirty="0" smtClean="0"/>
              <a:t> “state”?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 what are we talking about in IR when we talk about “the state”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 the government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Role</a:t>
            </a:r>
            <a:r>
              <a:rPr lang="en-US" baseline="0" dirty="0" smtClean="0"/>
              <a:t> of the state?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 to protect its citizens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D00C-9053-3D42-88BE-6CCAF46CC2B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According</a:t>
            </a:r>
            <a:r>
              <a:rPr lang="en-US" baseline="0" dirty="0" smtClean="0"/>
              <a:t> to Liberalism: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 Society is inherently harmonious and the differences among us are superficial and momentary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 This view is often called “idealist”</a:t>
            </a:r>
          </a:p>
          <a:p>
            <a:pPr lvl="1">
              <a:buFont typeface="Arial"/>
              <a:buChar char="•"/>
            </a:pPr>
            <a:r>
              <a:rPr lang="en-US" baseline="0" dirty="0" smtClean="0"/>
              <a:t> Popular between the two world wars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D00C-9053-3D42-88BE-6CCAF46CC2B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200" dirty="0" smtClean="0">
                <a:latin typeface="Helvetica"/>
                <a:cs typeface="Helvetica"/>
              </a:rPr>
              <a:t>To “fix” human nature, we need to pinpoint the defects and deal with them.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D00C-9053-3D42-88BE-6CCAF46CC2B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D00C-9053-3D42-88BE-6CCAF46CC2B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D00C-9053-3D42-88BE-6CCAF46CC2B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D00C-9053-3D42-88BE-6CCAF46CC2B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D00C-9053-3D42-88BE-6CCAF46CC2B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D00C-9053-3D42-88BE-6CCAF46CC2B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debate in IR</a:t>
            </a:r>
          </a:p>
          <a:p>
            <a:pPr>
              <a:buFont typeface="Arial"/>
              <a:buChar char="•"/>
            </a:pPr>
            <a:r>
              <a:rPr lang="en-US" dirty="0" smtClean="0"/>
              <a:t> Holding certain assumptions, in other words adhering to a particular paradigm, distinguishes how IR theorists describe, explain, predict and control international relations</a:t>
            </a:r>
          </a:p>
          <a:p>
            <a:pPr>
              <a:buFont typeface="Arial"/>
              <a:buChar char="•"/>
            </a:pPr>
            <a:r>
              <a:rPr lang="en-US" dirty="0" smtClean="0"/>
              <a:t> How we “organize” our study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D00C-9053-3D42-88BE-6CCAF46CC2B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theories will place greater emphasis</a:t>
            </a:r>
            <a:r>
              <a:rPr lang="en-US" baseline="0" dirty="0" smtClean="0"/>
              <a:t> on different levels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Groups and institutions which overlap with multiple “levels” (gender, class, nation)</a:t>
            </a:r>
          </a:p>
          <a:p>
            <a:pPr>
              <a:buFont typeface="Arial"/>
              <a:buChar char="•"/>
            </a:pPr>
            <a:r>
              <a:rPr lang="en-US" baseline="0" dirty="0" smtClean="0"/>
              <a:t> particularly useful for critical approaches because better captures multi-layered/dynamic understandings of those areas of focus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D00C-9053-3D42-88BE-6CCAF46CC2B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on why conflicts occur and how states pursue security</a:t>
            </a:r>
          </a:p>
          <a:p>
            <a:pPr>
              <a:buFont typeface="Arial"/>
              <a:buChar char="•"/>
            </a:pPr>
            <a:r>
              <a:rPr lang="en-US" dirty="0" smtClean="0"/>
              <a:t> Unit of analysis is state</a:t>
            </a:r>
          </a:p>
          <a:p>
            <a:pPr>
              <a:buFont typeface="Arial"/>
              <a:buChar char="•"/>
            </a:pPr>
            <a:r>
              <a:rPr lang="en-US" dirty="0" smtClean="0"/>
              <a:t> “Objective” research is possible</a:t>
            </a:r>
          </a:p>
          <a:p>
            <a:pPr>
              <a:buFont typeface="Arial"/>
              <a:buChar char="•"/>
            </a:pPr>
            <a:r>
              <a:rPr lang="en-US" dirty="0" smtClean="0"/>
              <a:t> Empirical-analytic</a:t>
            </a:r>
            <a:r>
              <a:rPr lang="en-US" baseline="0" dirty="0" smtClean="0"/>
              <a:t> methods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</a:t>
            </a:r>
            <a:r>
              <a:rPr lang="en-US" baseline="0" dirty="0" smtClean="0"/>
              <a:t> X, then Y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Classical Realism, Neo-Realism, Neo-Liberalism</a:t>
            </a:r>
          </a:p>
          <a:p>
            <a:endParaRPr lang="en-US" baseline="0" dirty="0" smtClean="0"/>
          </a:p>
          <a:p>
            <a:r>
              <a:rPr lang="en-US" dirty="0" smtClean="0"/>
              <a:t>“A” is the interest, “B” is how to get there</a:t>
            </a:r>
          </a:p>
          <a:p>
            <a:r>
              <a:rPr lang="en-US" dirty="0" smtClean="0"/>
              <a:t>A.  Do not want to change basics of international system, but do look at how</a:t>
            </a:r>
            <a:r>
              <a:rPr lang="en-US" baseline="0" dirty="0" smtClean="0"/>
              <a:t> “Order” can be improved</a:t>
            </a:r>
            <a:endParaRPr lang="en-US" dirty="0" smtClean="0"/>
          </a:p>
          <a:p>
            <a:r>
              <a:rPr lang="en-US" dirty="0" smtClean="0"/>
              <a:t>B.  Approach data or information</a:t>
            </a:r>
            <a:r>
              <a:rPr lang="en-US" baseline="0" dirty="0" smtClean="0"/>
              <a:t> collection through scientific principles, often meaning a concentration on objectivity and value-free assessments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D00C-9053-3D42-88BE-6CCAF46CC2B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Can’t find out if X then Y, don’t try, may not be an objective truth or finding</a:t>
            </a:r>
          </a:p>
          <a:p>
            <a:pPr marL="0" marR="0" lvl="0" indent="0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ＭＳ Ｐゴシック" charset="-128"/>
                <a:cs typeface="Helvetica Neue"/>
              </a:rPr>
              <a:t> Unit of analysis </a:t>
            </a:r>
            <a:r>
              <a:rPr lang="en-US" sz="1200" dirty="0" smtClean="0">
                <a:latin typeface="Helvetica Neue"/>
                <a:cs typeface="Helvetica Neue"/>
              </a:rPr>
              <a:t>are individuals</a:t>
            </a:r>
            <a:endParaRPr kumimoji="0" lang="en-US" sz="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"/>
              <a:ea typeface="ＭＳ Ｐゴシック" charset="-128"/>
              <a:cs typeface="Helvetica Neue"/>
            </a:endParaRPr>
          </a:p>
          <a:p>
            <a:pPr marL="0" marR="0" lvl="0" indent="0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noProof="0" dirty="0" smtClean="0">
                <a:latin typeface="Helvetica Neue"/>
                <a:cs typeface="Helvetica Neue"/>
              </a:rPr>
              <a:t> Studies are normative/interpretive</a:t>
            </a:r>
            <a:endParaRPr lang="en-US" sz="800" dirty="0" smtClean="0">
              <a:latin typeface="Helvetica Neue"/>
              <a:cs typeface="Helvetica Neue"/>
            </a:endParaRPr>
          </a:p>
          <a:p>
            <a:pPr marL="0" marR="0" lvl="0" indent="0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1200" dirty="0" smtClean="0">
                <a:latin typeface="Helvetica Neue"/>
                <a:cs typeface="Helvetica Neue"/>
              </a:rPr>
              <a:t> See subjectivity in research process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"/>
              <a:ea typeface="ＭＳ Ｐゴシック" charset="-128"/>
              <a:cs typeface="Helvetica Neue"/>
            </a:endParaRP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Classical Liberalism, Marxism,</a:t>
            </a:r>
            <a:r>
              <a:rPr lang="en-US" baseline="0" dirty="0" smtClean="0"/>
              <a:t> Neo-Marxism, later the feminists</a:t>
            </a:r>
          </a:p>
          <a:p>
            <a:endParaRPr lang="en-US" baseline="0" dirty="0" smtClean="0"/>
          </a:p>
          <a:p>
            <a:r>
              <a:rPr lang="en-US" dirty="0" smtClean="0"/>
              <a:t>“A” is the interest, “B” is how to get there</a:t>
            </a:r>
          </a:p>
          <a:p>
            <a:r>
              <a:rPr lang="en-US" dirty="0" smtClean="0"/>
              <a:t>A.  Often concentrate on the emancipation of individuals</a:t>
            </a:r>
          </a:p>
          <a:p>
            <a:pPr marL="228600" indent="-228600">
              <a:buAutoNum type="alphaUcPeriod" startAt="2"/>
            </a:pPr>
            <a:r>
              <a:rPr lang="en-US" dirty="0" smtClean="0"/>
              <a:t>Methods that are normative</a:t>
            </a:r>
            <a:r>
              <a:rPr lang="en-US" baseline="0" dirty="0" smtClean="0"/>
              <a:t> – there is no objective truth or value-free knowledge</a:t>
            </a:r>
          </a:p>
          <a:p>
            <a:pPr marL="685800" lvl="1" indent="-228600">
              <a:buFont typeface="Arial"/>
              <a:buChar char="•"/>
            </a:pPr>
            <a:r>
              <a:rPr lang="en-US" baseline="0" dirty="0" smtClean="0"/>
              <a:t>personal views, introspection, contextual (often individualistic) interpretation</a:t>
            </a:r>
            <a:r>
              <a:rPr lang="en-US" dirty="0" smtClean="0"/>
              <a:t> 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D00C-9053-3D42-88BE-6CCAF46CC2B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72D00C-9053-3D42-88BE-6CCAF46CC2B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FDFD-C6E4-DC4E-8608-E7B018D8A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67850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9037FD-EC2A-9942-8FBE-51DC21B973AC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7/12/14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E71C0-5CBA-B545-9B54-C9CC1B05D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84211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9037FD-EC2A-9942-8FBE-51DC21B973AC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7/12/14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E71C0-5CBA-B545-9B54-C9CC1B05D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939378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9037FD-EC2A-9942-8FBE-51DC21B973AC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7/12/14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E71C0-5CBA-B545-9B54-C9CC1B05D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53544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7/12/14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0755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9037FD-EC2A-9942-8FBE-51DC21B973AC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7/12/14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E71C0-5CBA-B545-9B54-C9CC1B05D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42570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9037FD-EC2A-9942-8FBE-51DC21B973AC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7/12/14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E71C0-5CBA-B545-9B54-C9CC1B05D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713905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9037FD-EC2A-9942-8FBE-51DC21B973AC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7/12/14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E71C0-5CBA-B545-9B54-C9CC1B05D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77483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9037FD-EC2A-9942-8FBE-51DC21B973AC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7/12/14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E71C0-5CBA-B545-9B54-C9CC1B05D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249212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9037FD-EC2A-9942-8FBE-51DC21B973AC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7/12/14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BFDFD-C6E4-DC4E-8608-E7B018D8AE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5586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9037FD-EC2A-9942-8FBE-51DC21B973AC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7/12/14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E71C0-5CBA-B545-9B54-C9CC1B05D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1781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79037FD-EC2A-9942-8FBE-51DC21B973AC}" type="datetime1">
              <a:rPr lang="en-US" altLang="ja-JP" smtClean="0">
                <a:solidFill>
                  <a:prstClr val="black">
                    <a:tint val="75000"/>
                  </a:prstClr>
                </a:solidFill>
              </a:rPr>
              <a:t>7/12/14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9E71C0-5CBA-B545-9B54-C9CC1B05D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80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2" r:id="rId1"/>
    <p:sldLayoutId id="2147484563" r:id="rId2"/>
    <p:sldLayoutId id="2147484564" r:id="rId3"/>
    <p:sldLayoutId id="2147484565" r:id="rId4"/>
    <p:sldLayoutId id="2147484566" r:id="rId5"/>
    <p:sldLayoutId id="2147484567" r:id="rId6"/>
    <p:sldLayoutId id="2147484568" r:id="rId7"/>
    <p:sldLayoutId id="2147484569" r:id="rId8"/>
    <p:sldLayoutId id="2147484570" r:id="rId9"/>
    <p:sldLayoutId id="2147484571" r:id="rId10"/>
    <p:sldLayoutId id="2147484572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b="1" dirty="0">
                <a:effectLst>
                  <a:glow rad="317500">
                    <a:schemeClr val="accent3">
                      <a:lumMod val="20000"/>
                      <a:lumOff val="80000"/>
                      <a:alpha val="85000"/>
                    </a:schemeClr>
                  </a:glow>
                </a:effectLst>
                <a:latin typeface="Lucida Blackletter"/>
                <a:ea typeface="Lucida Blackletter" charset="0"/>
                <a:cs typeface="Lucida Blackletter"/>
              </a:rPr>
              <a:t>Chapter 2</a:t>
            </a:r>
            <a:br>
              <a:rPr lang="en-US" altLang="ja-JP" b="1" dirty="0">
                <a:effectLst>
                  <a:glow rad="317500">
                    <a:schemeClr val="accent3">
                      <a:lumMod val="20000"/>
                      <a:lumOff val="80000"/>
                      <a:alpha val="85000"/>
                    </a:schemeClr>
                  </a:glow>
                </a:effectLst>
                <a:latin typeface="Lucida Blackletter"/>
                <a:ea typeface="Lucida Blackletter" charset="0"/>
                <a:cs typeface="Lucida Blackletter"/>
              </a:rPr>
            </a:br>
            <a:r>
              <a:rPr lang="en-US" altLang="ja-JP" sz="1600" b="1" dirty="0">
                <a:effectLst>
                  <a:glow rad="317500">
                    <a:schemeClr val="accent3">
                      <a:lumMod val="20000"/>
                      <a:lumOff val="80000"/>
                      <a:alpha val="85000"/>
                    </a:schemeClr>
                  </a:glow>
                </a:effectLst>
                <a:latin typeface="Lucida Blackletter"/>
                <a:ea typeface="Lucida Blackletter" charset="0"/>
                <a:cs typeface="Lucida Blackletter"/>
              </a:rPr>
              <a:t/>
            </a:r>
            <a:br>
              <a:rPr lang="en-US" altLang="ja-JP" sz="1600" b="1" dirty="0">
                <a:effectLst>
                  <a:glow rad="317500">
                    <a:schemeClr val="accent3">
                      <a:lumMod val="20000"/>
                      <a:lumOff val="80000"/>
                      <a:alpha val="85000"/>
                    </a:schemeClr>
                  </a:glow>
                </a:effectLst>
                <a:latin typeface="Lucida Blackletter"/>
                <a:ea typeface="Lucida Blackletter" charset="0"/>
                <a:cs typeface="Lucida Blackletter"/>
              </a:rPr>
            </a:br>
            <a:r>
              <a:rPr lang="en-US" altLang="ja-JP" b="1" i="1" dirty="0">
                <a:effectLst>
                  <a:glow rad="317500">
                    <a:schemeClr val="accent3">
                      <a:lumMod val="20000"/>
                      <a:lumOff val="80000"/>
                      <a:alpha val="85000"/>
                    </a:schemeClr>
                  </a:glow>
                </a:effectLst>
                <a:latin typeface="Lucida Blackletter"/>
                <a:ea typeface="Lucida Blackletter" charset="0"/>
                <a:cs typeface="Lucida Blackletter"/>
              </a:rPr>
              <a:t>Thinking about </a:t>
            </a:r>
            <a:br>
              <a:rPr lang="en-US" altLang="ja-JP" b="1" i="1" dirty="0">
                <a:effectLst>
                  <a:glow rad="317500">
                    <a:schemeClr val="accent3">
                      <a:lumMod val="20000"/>
                      <a:lumOff val="80000"/>
                      <a:alpha val="85000"/>
                    </a:schemeClr>
                  </a:glow>
                </a:effectLst>
                <a:latin typeface="Lucida Blackletter"/>
                <a:ea typeface="Lucida Blackletter" charset="0"/>
                <a:cs typeface="Lucida Blackletter"/>
              </a:rPr>
            </a:br>
            <a:r>
              <a:rPr lang="en-US" altLang="ja-JP" b="1" i="1" dirty="0">
                <a:effectLst>
                  <a:glow rad="317500">
                    <a:schemeClr val="accent3">
                      <a:lumMod val="20000"/>
                      <a:lumOff val="80000"/>
                      <a:alpha val="85000"/>
                    </a:schemeClr>
                  </a:glow>
                </a:effectLst>
                <a:latin typeface="Lucida Blackletter"/>
                <a:ea typeface="Lucida Blackletter" charset="0"/>
                <a:cs typeface="Lucida Blackletter"/>
              </a:rPr>
              <a:t>International Relations and Middle Earth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E71C0-5CBA-B545-9B54-C9CC1B05D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190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Paradigms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1. involve assumptions about the nature or Order of the world, how knowledge is obtained.</a:t>
            </a:r>
          </a:p>
          <a:p>
            <a:endParaRPr kumimoji="1" lang="en-US" altLang="ja-JP" dirty="0"/>
          </a:p>
          <a:p>
            <a:r>
              <a:rPr kumimoji="1" lang="en-US" altLang="ja-JP" dirty="0" smtClean="0"/>
              <a:t>2. contain assumptions about what the world SHOULD be or its Justice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F2CC74-A460-F14C-BD51-B7E7C5A4428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33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4709"/>
            <a:ext cx="9144000" cy="2328497"/>
          </a:xfrm>
          <a:solidFill>
            <a:srgbClr val="596C60">
              <a:alpha val="65000"/>
            </a:srgbClr>
          </a:solidFill>
        </p:spPr>
        <p:txBody>
          <a:bodyPr/>
          <a:lstStyle/>
          <a:p>
            <a:r>
              <a:rPr lang="en-US" b="1" dirty="0" smtClean="0">
                <a:latin typeface="Helvetica Neue"/>
                <a:cs typeface="Helvetica Neue"/>
              </a:rPr>
              <a:t>Problem-solving paradigms </a:t>
            </a:r>
            <a:r>
              <a:rPr lang="en-US" dirty="0" smtClean="0">
                <a:latin typeface="Helvetica Neue"/>
                <a:cs typeface="Helvetica Neue"/>
              </a:rPr>
              <a:t>concentrate on </a:t>
            </a:r>
            <a:br>
              <a:rPr lang="en-US" dirty="0" smtClean="0">
                <a:latin typeface="Helvetica Neue"/>
                <a:cs typeface="Helvetica Neue"/>
              </a:rPr>
            </a:br>
            <a:r>
              <a:rPr lang="en-US" dirty="0" smtClean="0">
                <a:latin typeface="Helvetica Neue"/>
                <a:cs typeface="Helvetica Neue"/>
              </a:rPr>
              <a:t>why the world is the way it is.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F2CC74-A460-F14C-BD51-B7E7C5A4428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50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34709"/>
            <a:ext cx="9144000" cy="2328497"/>
          </a:xfrm>
          <a:solidFill>
            <a:srgbClr val="596C60">
              <a:alpha val="65000"/>
            </a:srgbClr>
          </a:solidFill>
        </p:spPr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Helvetica Neue"/>
                <a:cs typeface="Helvetica Neue"/>
              </a:rPr>
              <a:t>Critical paradigms </a:t>
            </a:r>
            <a:r>
              <a:rPr lang="en-US" dirty="0" smtClean="0">
                <a:solidFill>
                  <a:srgbClr val="000000"/>
                </a:solidFill>
                <a:latin typeface="Helvetica Neue"/>
                <a:cs typeface="Helvetica Neue"/>
              </a:rPr>
              <a:t>concentrate on </a:t>
            </a:r>
            <a:br>
              <a:rPr lang="en-US" dirty="0" smtClean="0">
                <a:solidFill>
                  <a:srgbClr val="000000"/>
                </a:solidFill>
                <a:latin typeface="Helvetica Neue"/>
                <a:cs typeface="Helvetica Neue"/>
              </a:rPr>
            </a:br>
            <a:r>
              <a:rPr lang="en-US" dirty="0" smtClean="0">
                <a:solidFill>
                  <a:srgbClr val="000000"/>
                </a:solidFill>
                <a:latin typeface="Helvetica Neue"/>
                <a:cs typeface="Helvetica Neue"/>
              </a:rPr>
              <a:t>what the world should be</a:t>
            </a:r>
            <a:br>
              <a:rPr lang="en-US" dirty="0" smtClean="0">
                <a:solidFill>
                  <a:srgbClr val="000000"/>
                </a:solidFill>
                <a:latin typeface="Helvetica Neue"/>
                <a:cs typeface="Helvetica Neue"/>
              </a:rPr>
            </a:br>
            <a:r>
              <a:rPr lang="en-US" dirty="0" smtClean="0">
                <a:solidFill>
                  <a:srgbClr val="000000"/>
                </a:solidFill>
                <a:latin typeface="Helvetica Neue"/>
                <a:cs typeface="Helvetica Neue"/>
              </a:rPr>
              <a:t>and how to get there.</a:t>
            </a:r>
            <a:endParaRPr lang="en-US" dirty="0">
              <a:solidFill>
                <a:srgbClr val="000000"/>
              </a:solidFill>
              <a:latin typeface="Helvetica Neue"/>
              <a:cs typeface="Helvetica Neue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F2CC74-A460-F14C-BD51-B7E7C5A4428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857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Mirror world.jpg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3">
                <a:tint val="45000"/>
                <a:satMod val="400000"/>
              </a:schemeClr>
            </a:duotone>
            <a:lum bright="30000"/>
            <a:alphaModFix amt="25000"/>
          </a:blip>
          <a:stretch>
            <a:fillRect/>
          </a:stretch>
        </p:blipFill>
        <p:spPr>
          <a:xfrm>
            <a:off x="1" y="1581090"/>
            <a:ext cx="9143998" cy="61168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4800"/>
          </a:xfrm>
          <a:solidFill>
            <a:srgbClr val="596C60">
              <a:alpha val="65000"/>
            </a:srgbClr>
          </a:solidFill>
        </p:spPr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Different types of theory have different aims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F2CC74-A460-F14C-BD51-B7E7C5A4428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0" y="1657291"/>
            <a:ext cx="9143999" cy="1693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Helvetica Neue"/>
                <a:cs typeface="Helvetica Neue"/>
              </a:rPr>
              <a:t>Explanatory or problem-solving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"/>
              <a:ea typeface="ＭＳ Ｐゴシック" charset="-128"/>
              <a:cs typeface="Helvetica Neue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4428403"/>
            <a:ext cx="9144000" cy="1962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Helvetica Neue"/>
                <a:cs typeface="Helvetica Neue"/>
              </a:rPr>
              <a:t>Critical of particular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Helvetica Neue"/>
                <a:cs typeface="Helvetica Neue"/>
              </a:rPr>
              <a:t>social arrangements or outcomes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"/>
              <a:ea typeface="ＭＳ Ｐゴシック" charset="-128"/>
              <a:cs typeface="Helvetica Neue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" y="3023596"/>
            <a:ext cx="9143998" cy="157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Helvetica Neue"/>
                <a:cs typeface="Helvetica Neue"/>
              </a:rPr>
              <a:t>Concentrates on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Helvetica Neue"/>
                <a:cs typeface="Helvetica Neue"/>
              </a:rPr>
              <a:t>perceptions, ideas and beliefs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"/>
              <a:ea typeface="ＭＳ Ｐゴシック" charset="-128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896825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-25400" y="0"/>
            <a:ext cx="9169400" cy="1371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noProof="0" dirty="0" smtClean="0">
                <a:solidFill>
                  <a:schemeClr val="bg1"/>
                </a:solidFill>
                <a:latin typeface="Helvetica Neue"/>
                <a:cs typeface="Helvetica Neue"/>
              </a:rPr>
              <a:t>Is objectivity possible?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 Neue"/>
              <a:ea typeface="ＭＳ Ｐゴシック" charset="-128"/>
              <a:cs typeface="Helvetica Neue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51400" y="1371600"/>
            <a:ext cx="4292600" cy="5909311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0"/>
                </a:schemeClr>
              </a:gs>
              <a:gs pos="58000">
                <a:schemeClr val="tx1"/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solidFill>
                <a:schemeClr val="bg1"/>
              </a:solidFill>
              <a:effectLst>
                <a:glow rad="317500">
                  <a:schemeClr val="tx1">
                    <a:alpha val="75000"/>
                  </a:schemeClr>
                </a:glow>
              </a:effectLst>
              <a:latin typeface="Helvetica Neue"/>
              <a:cs typeface="Helvetica Neue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effectLst>
                <a:glow rad="317500">
                  <a:schemeClr val="tx1">
                    <a:alpha val="75000"/>
                  </a:schemeClr>
                </a:glow>
              </a:effectLst>
              <a:latin typeface="Helvetica Neue"/>
              <a:cs typeface="Helvetica Neue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effectLst>
                  <a:glow rad="317500">
                    <a:schemeClr val="tx1">
                      <a:alpha val="75000"/>
                    </a:schemeClr>
                  </a:glow>
                </a:effectLst>
                <a:latin typeface="Helvetica Neue"/>
                <a:cs typeface="Helvetica Neue"/>
              </a:rPr>
              <a:t>Can researchers </a:t>
            </a:r>
            <a:r>
              <a:rPr lang="en-US" sz="3600" b="1" i="1" u="sng" dirty="0" smtClean="0">
                <a:solidFill>
                  <a:schemeClr val="bg1"/>
                </a:solidFill>
                <a:effectLst>
                  <a:glow rad="317500">
                    <a:schemeClr val="tx1">
                      <a:alpha val="75000"/>
                    </a:schemeClr>
                  </a:glow>
                </a:effectLst>
                <a:latin typeface="Helvetica Neue"/>
                <a:cs typeface="Helvetica Neue"/>
              </a:rPr>
              <a:t>no</a:t>
            </a:r>
            <a:r>
              <a:rPr lang="en-US" sz="3600" b="1" i="1" dirty="0" smtClean="0">
                <a:solidFill>
                  <a:schemeClr val="bg1"/>
                </a:solidFill>
                <a:effectLst>
                  <a:glow rad="317500">
                    <a:schemeClr val="tx1">
                      <a:alpha val="75000"/>
                    </a:schemeClr>
                  </a:glow>
                </a:effectLst>
                <a:latin typeface="Helvetica Neue"/>
                <a:cs typeface="Helvetica Neue"/>
              </a:rPr>
              <a:t>t </a:t>
            </a:r>
            <a:r>
              <a:rPr lang="en-US" sz="3600" dirty="0" smtClean="0">
                <a:solidFill>
                  <a:schemeClr val="bg1"/>
                </a:solidFill>
                <a:effectLst>
                  <a:glow rad="317500">
                    <a:schemeClr val="tx1">
                      <a:alpha val="75000"/>
                    </a:schemeClr>
                  </a:glow>
                </a:effectLst>
                <a:latin typeface="Helvetica Neue"/>
                <a:cs typeface="Helvetica Neue"/>
              </a:rPr>
              <a:t>be influenced by personal opinions or prejudices?</a:t>
            </a:r>
          </a:p>
          <a:p>
            <a:pPr algn="ctr"/>
            <a:endParaRPr lang="en-US" sz="3600" dirty="0" smtClean="0">
              <a:solidFill>
                <a:schemeClr val="bg1"/>
              </a:solidFill>
              <a:effectLst>
                <a:glow rad="317500">
                  <a:schemeClr val="tx1">
                    <a:alpha val="75000"/>
                  </a:schemeClr>
                </a:glow>
              </a:effectLst>
              <a:latin typeface="Helvetica Neue"/>
              <a:cs typeface="Helvetica Neue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effectLst>
                <a:glow rad="317500">
                  <a:schemeClr val="tx1">
                    <a:alpha val="75000"/>
                  </a:schemeClr>
                </a:glow>
              </a:effectLst>
              <a:latin typeface="Helvetica Neue"/>
              <a:cs typeface="Helvetica Neue"/>
            </a:endParaRPr>
          </a:p>
          <a:p>
            <a:pPr algn="ctr"/>
            <a:endParaRPr lang="en-US" sz="3600" dirty="0" smtClean="0">
              <a:solidFill>
                <a:schemeClr val="bg1"/>
              </a:solidFill>
              <a:effectLst>
                <a:glow rad="317500">
                  <a:schemeClr val="tx1">
                    <a:alpha val="75000"/>
                  </a:schemeClr>
                </a:glow>
              </a:effectLst>
              <a:latin typeface="Helvetica Neue"/>
              <a:cs typeface="Helvetica Neue"/>
            </a:endParaRPr>
          </a:p>
          <a:p>
            <a:pPr algn="ctr"/>
            <a:endParaRPr 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F2CC74-A460-F14C-BD51-B7E7C5A4428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38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629720" cy="6858000"/>
          </a:xfrm>
        </p:spPr>
        <p:txBody>
          <a:bodyPr/>
          <a:lstStyle/>
          <a:p>
            <a:r>
              <a:rPr lang="en-US" dirty="0" smtClean="0">
                <a:latin typeface="Helvetica Neue"/>
                <a:cs typeface="Helvetica Neue"/>
              </a:rPr>
              <a:t>How do we evaluate the strengths and weaknesses of the various approaches?</a:t>
            </a:r>
            <a:endParaRPr lang="en-US" dirty="0">
              <a:latin typeface="Helvetica Neue"/>
              <a:cs typeface="Helvetica Neue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F2CC74-A460-F14C-BD51-B7E7C5A4428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25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Introducing </a:t>
            </a:r>
            <a:r>
              <a:rPr lang="en-US" altLang="ja-JP" dirty="0" smtClean="0"/>
              <a:t>the Two Oldest (Problem-solving) IR Paradigms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F2CC74-A460-F14C-BD51-B7E7C5A4428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There is a major debate in IR about how to view the world: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			Realism Vs. Liberalism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8735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2310">
            <a:alpha val="14902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43425" cy="1417638"/>
          </a:xfrm>
        </p:spPr>
        <p:txBody>
          <a:bodyPr>
            <a:normAutofit fontScale="90000"/>
          </a:bodyPr>
          <a:lstStyle/>
          <a:p>
            <a:r>
              <a:rPr lang="en-US" sz="5000" smtClean="0">
                <a:solidFill>
                  <a:srgbClr val="062310"/>
                </a:solidFill>
                <a:latin typeface="Impact" charset="0"/>
                <a:ea typeface="Impact" charset="0"/>
                <a:cs typeface="Impact" charset="0"/>
              </a:rPr>
              <a:t>CLASSICAL </a:t>
            </a:r>
            <a:br>
              <a:rPr lang="en-US" sz="5000" smtClean="0">
                <a:solidFill>
                  <a:srgbClr val="062310"/>
                </a:solidFill>
                <a:latin typeface="Impact" charset="0"/>
                <a:ea typeface="Impact" charset="0"/>
                <a:cs typeface="Impact" charset="0"/>
              </a:rPr>
            </a:br>
            <a:r>
              <a:rPr lang="en-US" sz="5000" smtClean="0">
                <a:solidFill>
                  <a:srgbClr val="062310"/>
                </a:solidFill>
                <a:latin typeface="Impact" charset="0"/>
                <a:ea typeface="Impact" charset="0"/>
                <a:cs typeface="Impact" charset="0"/>
              </a:rPr>
              <a:t>REALISM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25425" y="1600200"/>
            <a:ext cx="4318000" cy="1447800"/>
          </a:xfrm>
        </p:spPr>
        <p:txBody>
          <a:bodyPr/>
          <a:lstStyle/>
          <a:p>
            <a:r>
              <a:rPr lang="en-US" sz="3300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Human nature is inherently flawed</a:t>
            </a:r>
          </a:p>
          <a:p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F2CC74-A460-F14C-BD51-B7E7C5A4428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51313" y="0"/>
            <a:ext cx="4992687" cy="14176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62310"/>
                </a:solidFill>
                <a:latin typeface="Lucida Handwriting"/>
                <a:ea typeface="+mj-ea"/>
                <a:cs typeface="Lucida Handwriting"/>
              </a:rPr>
              <a:t>CLASSICAL LIBERALISM</a:t>
            </a:r>
          </a:p>
        </p:txBody>
      </p:sp>
      <p:sp>
        <p:nvSpPr>
          <p:cNvPr id="6" name="Rectangle 5"/>
          <p:cNvSpPr/>
          <p:nvPr/>
        </p:nvSpPr>
        <p:spPr>
          <a:xfrm>
            <a:off x="-211138" y="1417638"/>
            <a:ext cx="9551988" cy="5624512"/>
          </a:xfrm>
          <a:prstGeom prst="rect">
            <a:avLst/>
          </a:prstGeom>
          <a:solidFill>
            <a:srgbClr val="062310">
              <a:alpha val="20000"/>
            </a:srgb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3799" name="Content Placeholder 2"/>
          <p:cNvSpPr txBox="1">
            <a:spLocks/>
          </p:cNvSpPr>
          <p:nvPr/>
        </p:nvSpPr>
        <p:spPr bwMode="auto">
          <a:xfrm>
            <a:off x="4622800" y="1600200"/>
            <a:ext cx="4318000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2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43425" cy="1417638"/>
          </a:xfrm>
        </p:spPr>
        <p:txBody>
          <a:bodyPr>
            <a:normAutofit fontScale="90000"/>
          </a:bodyPr>
          <a:lstStyle/>
          <a:p>
            <a:r>
              <a:rPr lang="en-US" sz="5000" smtClean="0">
                <a:solidFill>
                  <a:srgbClr val="062310"/>
                </a:solidFill>
                <a:latin typeface="Impact" charset="0"/>
                <a:ea typeface="Impact" charset="0"/>
                <a:cs typeface="Impact" charset="0"/>
              </a:rPr>
              <a:t>CLASSICAL </a:t>
            </a:r>
            <a:br>
              <a:rPr lang="en-US" sz="5000" smtClean="0">
                <a:solidFill>
                  <a:srgbClr val="062310"/>
                </a:solidFill>
                <a:latin typeface="Impact" charset="0"/>
                <a:ea typeface="Impact" charset="0"/>
                <a:cs typeface="Impact" charset="0"/>
              </a:rPr>
            </a:br>
            <a:r>
              <a:rPr lang="en-US" sz="5000" smtClean="0">
                <a:solidFill>
                  <a:srgbClr val="062310"/>
                </a:solidFill>
                <a:latin typeface="Impact" charset="0"/>
                <a:ea typeface="Impact" charset="0"/>
                <a:cs typeface="Impact" charset="0"/>
              </a:rPr>
              <a:t>REALISM</a:t>
            </a:r>
          </a:p>
        </p:txBody>
      </p:sp>
      <p:sp>
        <p:nvSpPr>
          <p:cNvPr id="35846" name="Content Placeholder 2"/>
          <p:cNvSpPr>
            <a:spLocks noGrp="1"/>
          </p:cNvSpPr>
          <p:nvPr>
            <p:ph idx="1"/>
          </p:nvPr>
        </p:nvSpPr>
        <p:spPr>
          <a:xfrm>
            <a:off x="225425" y="1600200"/>
            <a:ext cx="4318000" cy="1447800"/>
          </a:xfrm>
        </p:spPr>
        <p:txBody>
          <a:bodyPr/>
          <a:lstStyle/>
          <a:p>
            <a:r>
              <a:rPr lang="en-US" sz="3300" dirty="0" smtClean="0">
                <a:solidFill>
                  <a:srgbClr val="596C60"/>
                </a:solidFill>
                <a:latin typeface="Helvetica" charset="0"/>
                <a:ea typeface="Helvetica" charset="0"/>
                <a:cs typeface="Helvetica" charset="0"/>
              </a:rPr>
              <a:t>Human nature is inherently flawed</a:t>
            </a:r>
          </a:p>
          <a:p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F2CC74-A460-F14C-BD51-B7E7C5A4428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211138" y="1417638"/>
            <a:ext cx="9551988" cy="5624512"/>
          </a:xfrm>
          <a:prstGeom prst="rect">
            <a:avLst/>
          </a:prstGeom>
          <a:solidFill>
            <a:srgbClr val="062310">
              <a:alpha val="20000"/>
            </a:srgb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847" name="Content Placeholder 2"/>
          <p:cNvSpPr txBox="1">
            <a:spLocks/>
          </p:cNvSpPr>
          <p:nvPr/>
        </p:nvSpPr>
        <p:spPr bwMode="auto">
          <a:xfrm>
            <a:off x="4622800" y="1600200"/>
            <a:ext cx="4318000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25425" y="2989263"/>
            <a:ext cx="4318000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300" dirty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Conflict is the normal state of the world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151313" y="0"/>
            <a:ext cx="4992687" cy="14176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62310"/>
                </a:solidFill>
                <a:latin typeface="Lucida Handwriting"/>
                <a:ea typeface="+mj-ea"/>
                <a:cs typeface="Lucida Handwriting"/>
              </a:rPr>
              <a:t>CLASSICAL LIBERALISM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"/>
            <a:ext cx="9143999" cy="1727201"/>
          </a:xfrm>
          <a:solidFill>
            <a:srgbClr val="39453C">
              <a:alpha val="35000"/>
            </a:srgbClr>
          </a:solidFill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latin typeface="Helvetica"/>
                <a:ea typeface="+mj-ea"/>
                <a:cs typeface="Helvetica"/>
              </a:rPr>
              <a:t>Conflict is inevitable in a world of limited resources.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F2CC74-A460-F14C-BD51-B7E7C5A4428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9389" y="1861873"/>
            <a:ext cx="4810836" cy="2062103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100000">
                <a:schemeClr val="bg2">
                  <a:alpha val="0"/>
                </a:schemeClr>
              </a:gs>
              <a:gs pos="70000">
                <a:schemeClr val="bg2">
                  <a:lumMod val="10000"/>
                  <a:alpha val="79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5FDEC"/>
                </a:solidFill>
                <a:effectLst>
                  <a:glow rad="317500">
                    <a:schemeClr val="bg2">
                      <a:lumMod val="10000"/>
                      <a:alpha val="85000"/>
                    </a:schemeClr>
                  </a:glow>
                </a:effectLst>
                <a:latin typeface="Helvetica"/>
                <a:cs typeface="Helvetica"/>
              </a:rPr>
              <a:t>If two or more states </a:t>
            </a:r>
          </a:p>
          <a:p>
            <a:pPr algn="ctr"/>
            <a:r>
              <a:rPr lang="en-US" sz="3200" b="1" dirty="0" smtClean="0">
                <a:solidFill>
                  <a:srgbClr val="F5FDEC"/>
                </a:solidFill>
                <a:effectLst>
                  <a:glow rad="317500">
                    <a:schemeClr val="bg2">
                      <a:lumMod val="10000"/>
                      <a:alpha val="85000"/>
                    </a:schemeClr>
                  </a:glow>
                </a:effectLst>
                <a:latin typeface="Helvetica"/>
                <a:cs typeface="Helvetica"/>
              </a:rPr>
              <a:t>want the same thing </a:t>
            </a:r>
          </a:p>
          <a:p>
            <a:pPr algn="ctr"/>
            <a:r>
              <a:rPr lang="en-US" sz="3200" b="1" dirty="0" smtClean="0">
                <a:solidFill>
                  <a:srgbClr val="F5FDEC"/>
                </a:solidFill>
                <a:effectLst>
                  <a:glow rad="317500">
                    <a:schemeClr val="bg2">
                      <a:lumMod val="10000"/>
                      <a:alpha val="85000"/>
                    </a:schemeClr>
                  </a:glow>
                </a:effectLst>
                <a:latin typeface="Helvetica"/>
                <a:cs typeface="Helvetica"/>
              </a:rPr>
              <a:t>at the same time, </a:t>
            </a:r>
          </a:p>
          <a:p>
            <a:pPr algn="ctr"/>
            <a:r>
              <a:rPr lang="en-US" sz="3200" b="1" dirty="0" smtClean="0">
                <a:solidFill>
                  <a:srgbClr val="F5FDEC"/>
                </a:solidFill>
                <a:effectLst>
                  <a:glow rad="317500">
                    <a:schemeClr val="bg2">
                      <a:lumMod val="10000"/>
                      <a:alpha val="85000"/>
                    </a:schemeClr>
                  </a:glow>
                </a:effectLst>
                <a:latin typeface="Helvetica"/>
                <a:cs typeface="Helvetica"/>
              </a:rPr>
              <a:t>conflict is likely.</a:t>
            </a:r>
          </a:p>
        </p:txBody>
      </p:sp>
      <p:sp>
        <p:nvSpPr>
          <p:cNvPr id="6" name="Rectangle 5"/>
          <p:cNvSpPr/>
          <p:nvPr/>
        </p:nvSpPr>
        <p:spPr>
          <a:xfrm>
            <a:off x="249389" y="4113078"/>
            <a:ext cx="4810836" cy="2554545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10000"/>
                </a:schemeClr>
              </a:gs>
              <a:gs pos="100000">
                <a:schemeClr val="bg2">
                  <a:alpha val="0"/>
                </a:schemeClr>
              </a:gs>
              <a:gs pos="70000">
                <a:schemeClr val="bg2">
                  <a:lumMod val="10000"/>
                  <a:alpha val="79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5FDEC"/>
                </a:solidFill>
                <a:effectLst>
                  <a:glow rad="317500">
                    <a:schemeClr val="bg2">
                      <a:lumMod val="10000"/>
                      <a:alpha val="85000"/>
                    </a:schemeClr>
                  </a:glow>
                </a:effectLst>
                <a:latin typeface="Helvetica"/>
                <a:cs typeface="Helvetica"/>
              </a:rPr>
              <a:t>Realism tends to be pessimistic about the world of IR, expecting continual conflicts over the struggle for power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E71C0-5CBA-B545-9B54-C9CC1B05D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800" b="1" dirty="0" smtClean="0">
                <a:solidFill>
                  <a:schemeClr val="bg1"/>
                </a:solidFill>
                <a:effectLst>
                  <a:glow rad="317500">
                    <a:schemeClr val="accent6">
                      <a:lumMod val="50000"/>
                      <a:alpha val="75000"/>
                    </a:schemeClr>
                  </a:glow>
                </a:effectLst>
                <a:latin typeface="Helvetica" charset="0"/>
                <a:ea typeface="Helvetica" charset="0"/>
                <a:cs typeface="Helvetica" charset="0"/>
              </a:rPr>
              <a:t>A basic dilemma of IR </a:t>
            </a:r>
            <a:r>
              <a:rPr lang="en-US" sz="4800" b="1" dirty="0" smtClean="0">
                <a:solidFill>
                  <a:schemeClr val="bg1"/>
                </a:solidFill>
                <a:effectLst>
                  <a:glow rad="317500">
                    <a:schemeClr val="accent6">
                      <a:lumMod val="50000"/>
                      <a:alpha val="75000"/>
                    </a:schemeClr>
                  </a:glow>
                </a:effectLst>
                <a:latin typeface="Helvetica" charset="0"/>
                <a:ea typeface="Helvetica" charset="0"/>
                <a:cs typeface="Helvetica" charset="0"/>
              </a:rPr>
              <a:t>theory</a:t>
            </a:r>
          </a:p>
          <a:p>
            <a:pPr eaLnBrk="1" hangingPunct="1"/>
            <a:endParaRPr lang="en-US" sz="4800" b="1" dirty="0">
              <a:solidFill>
                <a:schemeClr val="bg1"/>
              </a:solidFill>
              <a:effectLst>
                <a:glow rad="317500">
                  <a:schemeClr val="accent6">
                    <a:lumMod val="50000"/>
                    <a:alpha val="75000"/>
                  </a:schemeClr>
                </a:glow>
              </a:effectLst>
              <a:latin typeface="Helvetica" charset="0"/>
              <a:ea typeface="Helvetica" charset="0"/>
              <a:cs typeface="Helvetica" charset="0"/>
            </a:endParaRPr>
          </a:p>
          <a:p>
            <a:pPr eaLnBrk="1" hangingPunct="1"/>
            <a:endParaRPr lang="en-US" sz="4800" b="1" dirty="0" smtClean="0">
              <a:solidFill>
                <a:schemeClr val="bg1"/>
              </a:solidFill>
              <a:effectLst>
                <a:glow rad="317500">
                  <a:schemeClr val="accent6">
                    <a:lumMod val="50000"/>
                    <a:alpha val="75000"/>
                  </a:schemeClr>
                </a:glo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960531" y="3979333"/>
            <a:ext cx="2997200" cy="264107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sz="6000" b="1" i="1" smtClean="0">
                <a:solidFill>
                  <a:srgbClr val="FFFFFF"/>
                </a:solidFill>
                <a:effectLst>
                  <a:glow rad="317500">
                    <a:schemeClr val="accent6">
                      <a:lumMod val="50000"/>
                      <a:alpha val="75000"/>
                    </a:schemeClr>
                  </a:glow>
                </a:effectLst>
                <a:latin typeface="Helvetica" charset="0"/>
                <a:ea typeface="Helvetica" charset="0"/>
                <a:cs typeface="Helvetica" charset="0"/>
              </a:rPr>
              <a:t>Order  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sz="6000" b="1" i="1" smtClean="0">
                <a:solidFill>
                  <a:srgbClr val="FFFFFF"/>
                </a:solidFill>
                <a:effectLst>
                  <a:glow rad="317500">
                    <a:schemeClr val="accent6">
                      <a:lumMod val="50000"/>
                      <a:alpha val="75000"/>
                    </a:schemeClr>
                  </a:glow>
                </a:effectLst>
                <a:latin typeface="Helvetica" charset="0"/>
                <a:ea typeface="Helvetica" charset="0"/>
                <a:cs typeface="Helvetica" charset="0"/>
              </a:rPr>
              <a:t>v.</a:t>
            </a:r>
          </a:p>
          <a:p>
            <a:pPr algn="ctr">
              <a:spcBef>
                <a:spcPct val="0"/>
              </a:spcBef>
              <a:buFont typeface="Arial" charset="0"/>
              <a:buNone/>
            </a:pPr>
            <a:r>
              <a:rPr lang="en-US" sz="6000" b="1" i="1" smtClean="0">
                <a:solidFill>
                  <a:srgbClr val="FFFFFF"/>
                </a:solidFill>
                <a:effectLst>
                  <a:glow rad="317500">
                    <a:schemeClr val="accent6">
                      <a:lumMod val="50000"/>
                      <a:alpha val="75000"/>
                    </a:schemeClr>
                  </a:glow>
                </a:effectLst>
                <a:latin typeface="Helvetica" charset="0"/>
                <a:ea typeface="Helvetica" charset="0"/>
                <a:cs typeface="Helvetica" charset="0"/>
              </a:rPr>
              <a:t>Justice</a:t>
            </a:r>
            <a:endParaRPr lang="en-US" sz="6000" b="1" i="1" dirty="0" smtClean="0">
              <a:solidFill>
                <a:srgbClr val="FFFFFF"/>
              </a:solidFill>
              <a:effectLst>
                <a:glow rad="317500">
                  <a:schemeClr val="accent6">
                    <a:lumMod val="50000"/>
                    <a:alpha val="75000"/>
                  </a:schemeClr>
                </a:glow>
              </a:effectLst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376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43425" cy="1417638"/>
          </a:xfrm>
        </p:spPr>
        <p:txBody>
          <a:bodyPr>
            <a:normAutofit fontScale="90000"/>
          </a:bodyPr>
          <a:lstStyle/>
          <a:p>
            <a:r>
              <a:rPr lang="en-US" sz="5000" smtClean="0">
                <a:solidFill>
                  <a:srgbClr val="062310"/>
                </a:solidFill>
                <a:latin typeface="Impact" charset="0"/>
                <a:ea typeface="Impact" charset="0"/>
                <a:cs typeface="Impact" charset="0"/>
              </a:rPr>
              <a:t>CLASSICAL </a:t>
            </a:r>
            <a:br>
              <a:rPr lang="en-US" sz="5000" smtClean="0">
                <a:solidFill>
                  <a:srgbClr val="062310"/>
                </a:solidFill>
                <a:latin typeface="Impact" charset="0"/>
                <a:ea typeface="Impact" charset="0"/>
                <a:cs typeface="Impact" charset="0"/>
              </a:rPr>
            </a:br>
            <a:r>
              <a:rPr lang="en-US" sz="5000" smtClean="0">
                <a:solidFill>
                  <a:srgbClr val="062310"/>
                </a:solidFill>
                <a:latin typeface="Impact" charset="0"/>
                <a:ea typeface="Impact" charset="0"/>
                <a:cs typeface="Impact" charset="0"/>
              </a:rPr>
              <a:t>REALISM</a:t>
            </a:r>
          </a:p>
        </p:txBody>
      </p:sp>
      <p:sp>
        <p:nvSpPr>
          <p:cNvPr id="37894" name="Content Placeholder 2"/>
          <p:cNvSpPr>
            <a:spLocks noGrp="1"/>
          </p:cNvSpPr>
          <p:nvPr>
            <p:ph idx="1"/>
          </p:nvPr>
        </p:nvSpPr>
        <p:spPr>
          <a:xfrm>
            <a:off x="225425" y="1600200"/>
            <a:ext cx="4318000" cy="1447800"/>
          </a:xfrm>
        </p:spPr>
        <p:txBody>
          <a:bodyPr/>
          <a:lstStyle/>
          <a:p>
            <a:r>
              <a:rPr lang="en-US" sz="3300" dirty="0" smtClean="0">
                <a:solidFill>
                  <a:srgbClr val="596C60"/>
                </a:solidFill>
                <a:latin typeface="Helvetica" charset="0"/>
                <a:ea typeface="Helvetica" charset="0"/>
                <a:cs typeface="Helvetica" charset="0"/>
              </a:rPr>
              <a:t>Human nature is inherently flawed</a:t>
            </a:r>
          </a:p>
          <a:p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F2CC74-A460-F14C-BD51-B7E7C5A4428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211138" y="1417638"/>
            <a:ext cx="9551988" cy="5624512"/>
          </a:xfrm>
          <a:prstGeom prst="rect">
            <a:avLst/>
          </a:prstGeom>
          <a:solidFill>
            <a:srgbClr val="062310">
              <a:alpha val="20000"/>
            </a:srgb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7895" name="Content Placeholder 2"/>
          <p:cNvSpPr txBox="1">
            <a:spLocks/>
          </p:cNvSpPr>
          <p:nvPr/>
        </p:nvSpPr>
        <p:spPr bwMode="auto">
          <a:xfrm>
            <a:off x="4622800" y="1600200"/>
            <a:ext cx="4318000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25425" y="4854575"/>
            <a:ext cx="4318000" cy="20034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300" dirty="0">
                <a:solidFill>
                  <a:srgbClr val="000000"/>
                </a:solidFill>
                <a:latin typeface="Helvetica"/>
                <a:ea typeface="+mn-ea"/>
                <a:cs typeface="Helvetica"/>
              </a:rPr>
              <a:t>States are the primary actors in the </a:t>
            </a:r>
            <a:r>
              <a:rPr lang="en-US" sz="3300" dirty="0" err="1">
                <a:solidFill>
                  <a:srgbClr val="000000"/>
                </a:solidFill>
                <a:latin typeface="Helvetica"/>
                <a:ea typeface="+mn-ea"/>
                <a:cs typeface="Helvetica"/>
              </a:rPr>
              <a:t>international</a:t>
            </a:r>
            <a:r>
              <a:rPr lang="en-US" sz="3300" dirty="0">
                <a:solidFill>
                  <a:srgbClr val="000000"/>
                </a:solidFill>
                <a:latin typeface="Helvetica"/>
                <a:ea typeface="+mn-ea"/>
                <a:cs typeface="Helvetica"/>
              </a:rPr>
              <a:t> system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3200" dirty="0">
              <a:latin typeface="Helvetica"/>
              <a:ea typeface="+mn-ea"/>
              <a:cs typeface="Helvetic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3200" dirty="0">
              <a:latin typeface="Helvetica"/>
              <a:ea typeface="+mn-ea"/>
              <a:cs typeface="Helvetica"/>
            </a:endParaRPr>
          </a:p>
        </p:txBody>
      </p:sp>
      <p:sp>
        <p:nvSpPr>
          <p:cNvPr id="37897" name="Content Placeholder 2"/>
          <p:cNvSpPr txBox="1">
            <a:spLocks/>
          </p:cNvSpPr>
          <p:nvPr/>
        </p:nvSpPr>
        <p:spPr bwMode="auto">
          <a:xfrm>
            <a:off x="225425" y="2989263"/>
            <a:ext cx="4318000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300" dirty="0">
                <a:solidFill>
                  <a:srgbClr val="596C60"/>
                </a:solidFill>
                <a:latin typeface="Helvetica" charset="0"/>
                <a:ea typeface="Helvetica" charset="0"/>
                <a:cs typeface="Helvetica" charset="0"/>
              </a:rPr>
              <a:t>Conflict is the normal state of the world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151313" y="0"/>
            <a:ext cx="4992687" cy="14176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62310"/>
                </a:solidFill>
                <a:latin typeface="Lucida Handwriting"/>
                <a:ea typeface="+mj-ea"/>
                <a:cs typeface="Lucida Handwriting"/>
              </a:rPr>
              <a:t>CLASSICAL LIBERALISM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b="1" dirty="0">
                <a:solidFill>
                  <a:schemeClr val="bg1"/>
                </a:solidFill>
                <a:effectLst>
                  <a:glow rad="317500">
                    <a:schemeClr val="tx1">
                      <a:alpha val="53000"/>
                    </a:schemeClr>
                  </a:glow>
                </a:effectLst>
                <a:latin typeface="Helvetica"/>
                <a:cs typeface="Helvetica"/>
              </a:rPr>
              <a:t>State security is most </a:t>
            </a:r>
            <a:r>
              <a:rPr lang="en-US" altLang="ja-JP" b="1" dirty="0" smtClean="0">
                <a:solidFill>
                  <a:schemeClr val="bg1"/>
                </a:solidFill>
                <a:effectLst>
                  <a:glow rad="317500">
                    <a:schemeClr val="tx1">
                      <a:alpha val="53000"/>
                    </a:schemeClr>
                  </a:glow>
                </a:effectLst>
                <a:latin typeface="Helvetica"/>
                <a:cs typeface="Helvetica"/>
              </a:rPr>
              <a:t>important</a:t>
            </a:r>
          </a:p>
          <a:p>
            <a:endParaRPr kumimoji="1" lang="en-US" altLang="ja-JP" b="1" dirty="0">
              <a:solidFill>
                <a:schemeClr val="bg1"/>
              </a:solidFill>
              <a:effectLst>
                <a:glow rad="317500">
                  <a:schemeClr val="tx1">
                    <a:alpha val="53000"/>
                  </a:schemeClr>
                </a:glow>
              </a:effectLst>
              <a:latin typeface="Helvetica"/>
              <a:cs typeface="Helvetica"/>
            </a:endParaRPr>
          </a:p>
          <a:p>
            <a:r>
              <a:rPr lang="en-US" altLang="ja-JP" b="1" dirty="0" smtClean="0">
                <a:solidFill>
                  <a:schemeClr val="bg1"/>
                </a:solidFill>
                <a:effectLst>
                  <a:glow rad="317500">
                    <a:schemeClr val="tx1">
                      <a:alpha val="53000"/>
                    </a:schemeClr>
                  </a:glow>
                </a:effectLst>
                <a:latin typeface="Helvetica"/>
                <a:cs typeface="Helvetica"/>
              </a:rPr>
              <a:t>States are self-interested, power-seeking rational actors</a:t>
            </a:r>
          </a:p>
          <a:p>
            <a:endParaRPr kumimoji="1" lang="en-US" altLang="ja-JP" b="1" dirty="0">
              <a:solidFill>
                <a:schemeClr val="bg1"/>
              </a:solidFill>
              <a:effectLst>
                <a:glow rad="317500">
                  <a:schemeClr val="tx1">
                    <a:alpha val="53000"/>
                  </a:schemeClr>
                </a:glow>
              </a:effectLst>
              <a:latin typeface="Helvetica"/>
              <a:cs typeface="Helvetica"/>
            </a:endParaRPr>
          </a:p>
          <a:p>
            <a:r>
              <a:rPr lang="en-US" altLang="ja-JP" b="1" dirty="0" smtClean="0">
                <a:solidFill>
                  <a:schemeClr val="bg1"/>
                </a:solidFill>
                <a:effectLst>
                  <a:glow rad="317500">
                    <a:schemeClr val="tx1">
                      <a:alpha val="53000"/>
                    </a:schemeClr>
                  </a:glow>
                </a:effectLst>
                <a:latin typeface="Helvetica"/>
                <a:cs typeface="Helvetica"/>
              </a:rPr>
              <a:t>States seek to maximize there security and chances of survival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E71C0-5CBA-B545-9B54-C9CC1B05D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0265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43425" cy="1417638"/>
          </a:xfrm>
        </p:spPr>
        <p:txBody>
          <a:bodyPr>
            <a:normAutofit fontScale="90000"/>
          </a:bodyPr>
          <a:lstStyle/>
          <a:p>
            <a:r>
              <a:rPr lang="en-US" sz="5000" smtClean="0">
                <a:solidFill>
                  <a:srgbClr val="062310"/>
                </a:solidFill>
                <a:latin typeface="Impact" charset="0"/>
                <a:ea typeface="Impact" charset="0"/>
                <a:cs typeface="Impact" charset="0"/>
              </a:rPr>
              <a:t>CLASSICAL </a:t>
            </a:r>
            <a:br>
              <a:rPr lang="en-US" sz="5000" smtClean="0">
                <a:solidFill>
                  <a:srgbClr val="062310"/>
                </a:solidFill>
                <a:latin typeface="Impact" charset="0"/>
                <a:ea typeface="Impact" charset="0"/>
                <a:cs typeface="Impact" charset="0"/>
              </a:rPr>
            </a:br>
            <a:r>
              <a:rPr lang="en-US" sz="5000" smtClean="0">
                <a:solidFill>
                  <a:srgbClr val="062310"/>
                </a:solidFill>
                <a:latin typeface="Impact" charset="0"/>
                <a:ea typeface="Impact" charset="0"/>
                <a:cs typeface="Impact" charset="0"/>
              </a:rPr>
              <a:t>REALISM</a:t>
            </a:r>
          </a:p>
        </p:txBody>
      </p:sp>
      <p:sp>
        <p:nvSpPr>
          <p:cNvPr id="39942" name="Content Placeholder 2"/>
          <p:cNvSpPr>
            <a:spLocks noGrp="1"/>
          </p:cNvSpPr>
          <p:nvPr>
            <p:ph idx="1"/>
          </p:nvPr>
        </p:nvSpPr>
        <p:spPr>
          <a:xfrm>
            <a:off x="225425" y="1600200"/>
            <a:ext cx="4318000" cy="1447800"/>
          </a:xfrm>
        </p:spPr>
        <p:txBody>
          <a:bodyPr/>
          <a:lstStyle/>
          <a:p>
            <a:r>
              <a:rPr lang="en-US" sz="3300" dirty="0" smtClean="0">
                <a:solidFill>
                  <a:srgbClr val="596C60"/>
                </a:solidFill>
                <a:latin typeface="Helvetica" charset="0"/>
                <a:ea typeface="Helvetica" charset="0"/>
                <a:cs typeface="Helvetica" charset="0"/>
              </a:rPr>
              <a:t>Human nature is inherently flawed</a:t>
            </a:r>
          </a:p>
          <a:p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F2CC74-A460-F14C-BD51-B7E7C5A4428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211138" y="1417638"/>
            <a:ext cx="9551988" cy="5624512"/>
          </a:xfrm>
          <a:prstGeom prst="rect">
            <a:avLst/>
          </a:prstGeom>
          <a:solidFill>
            <a:srgbClr val="062310">
              <a:alpha val="20000"/>
            </a:srgb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943" name="Content Placeholder 2"/>
          <p:cNvSpPr txBox="1">
            <a:spLocks/>
          </p:cNvSpPr>
          <p:nvPr/>
        </p:nvSpPr>
        <p:spPr bwMode="auto">
          <a:xfrm>
            <a:off x="4622800" y="1600200"/>
            <a:ext cx="4318000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39944" name="Content Placeholder 2"/>
          <p:cNvSpPr txBox="1">
            <a:spLocks/>
          </p:cNvSpPr>
          <p:nvPr/>
        </p:nvSpPr>
        <p:spPr bwMode="auto">
          <a:xfrm>
            <a:off x="225425" y="2989263"/>
            <a:ext cx="4318000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300" dirty="0">
                <a:solidFill>
                  <a:srgbClr val="596C60"/>
                </a:solidFill>
                <a:latin typeface="Helvetica" charset="0"/>
                <a:ea typeface="Helvetica" charset="0"/>
                <a:cs typeface="Helvetica" charset="0"/>
              </a:rPr>
              <a:t>Conflict is the normal state of the world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375150" y="1458913"/>
            <a:ext cx="4768850" cy="18573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300" dirty="0">
                <a:latin typeface="Helvetica"/>
                <a:ea typeface="+mn-ea"/>
                <a:cs typeface="Helvetica"/>
              </a:rPr>
              <a:t>Human nature may be flawed, but people are inherently good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3200" dirty="0">
              <a:latin typeface="Helvetica"/>
              <a:ea typeface="+mn-ea"/>
              <a:cs typeface="Helvetic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3200" dirty="0">
              <a:latin typeface="Helvetica"/>
              <a:ea typeface="+mn-ea"/>
              <a:cs typeface="Helvetica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225425" y="4854575"/>
            <a:ext cx="4318000" cy="20034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300" dirty="0">
                <a:solidFill>
                  <a:srgbClr val="596C60"/>
                </a:solidFill>
                <a:latin typeface="Helvetica"/>
                <a:ea typeface="+mn-ea"/>
                <a:cs typeface="Helvetica"/>
              </a:rPr>
              <a:t>States are the primary actors in the </a:t>
            </a:r>
            <a:r>
              <a:rPr lang="en-US" sz="3300" dirty="0" err="1">
                <a:solidFill>
                  <a:srgbClr val="596C60"/>
                </a:solidFill>
                <a:latin typeface="Helvetica"/>
                <a:ea typeface="+mn-ea"/>
                <a:cs typeface="Helvetica"/>
              </a:rPr>
              <a:t>international</a:t>
            </a:r>
            <a:r>
              <a:rPr lang="en-US" sz="3300" dirty="0">
                <a:solidFill>
                  <a:srgbClr val="596C60"/>
                </a:solidFill>
                <a:latin typeface="Helvetica"/>
                <a:ea typeface="+mn-ea"/>
                <a:cs typeface="Helvetica"/>
              </a:rPr>
              <a:t> system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3200" dirty="0">
              <a:latin typeface="Helvetica"/>
              <a:ea typeface="+mn-ea"/>
              <a:cs typeface="Helvetic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3200" dirty="0">
              <a:latin typeface="Helvetica"/>
              <a:ea typeface="+mn-ea"/>
              <a:cs typeface="Helvetica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151313" y="0"/>
            <a:ext cx="4992687" cy="14176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62310"/>
                </a:solidFill>
                <a:latin typeface="Lucida Handwriting"/>
                <a:ea typeface="+mj-ea"/>
                <a:cs typeface="Lucida Handwriting"/>
              </a:rPr>
              <a:t>CLASSICAL LIBERALISM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289" y="1597233"/>
            <a:ext cx="8492111" cy="5229729"/>
          </a:xfrm>
          <a:gradFill flip="none" rotWithShape="1">
            <a:gsLst>
              <a:gs pos="0">
                <a:schemeClr val="bg1"/>
              </a:gs>
              <a:gs pos="100000">
                <a:srgbClr val="000000">
                  <a:alpha val="0"/>
                </a:srgbClr>
              </a:gs>
              <a:gs pos="68000">
                <a:schemeClr val="bg1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ffectLst>
                  <a:glow rad="317500">
                    <a:schemeClr val="bg1"/>
                  </a:glow>
                </a:effectLst>
                <a:latin typeface="Helvetica"/>
                <a:ea typeface="+mj-ea"/>
                <a:cs typeface="Helvetica"/>
              </a:rPr>
              <a:t>If we understand each other, </a:t>
            </a:r>
            <a:br>
              <a:rPr lang="en-US" dirty="0" smtClean="0">
                <a:effectLst>
                  <a:glow rad="317500">
                    <a:schemeClr val="bg1"/>
                  </a:glow>
                </a:effectLst>
                <a:latin typeface="Helvetica"/>
                <a:ea typeface="+mj-ea"/>
                <a:cs typeface="Helvetica"/>
              </a:rPr>
            </a:br>
            <a:r>
              <a:rPr lang="en-US" dirty="0" smtClean="0">
                <a:effectLst>
                  <a:glow rad="317500">
                    <a:schemeClr val="bg1"/>
                  </a:glow>
                </a:effectLst>
                <a:latin typeface="Helvetica"/>
                <a:ea typeface="+mj-ea"/>
                <a:cs typeface="Helvetica"/>
              </a:rPr>
              <a:t>the possibility of conflict lessens</a:t>
            </a:r>
            <a:r>
              <a:rPr lang="en-US" dirty="0" smtClean="0">
                <a:effectLst>
                  <a:glow rad="317500">
                    <a:schemeClr val="bg1"/>
                  </a:glow>
                </a:effectLst>
                <a:latin typeface="Helvetica"/>
                <a:ea typeface="+mj-ea"/>
                <a:cs typeface="Helvetica"/>
              </a:rPr>
              <a:t>.</a:t>
            </a:r>
            <a:br>
              <a:rPr lang="en-US" dirty="0" smtClean="0">
                <a:effectLst>
                  <a:glow rad="317500">
                    <a:schemeClr val="bg1"/>
                  </a:glow>
                </a:effectLst>
                <a:latin typeface="Helvetica"/>
                <a:ea typeface="+mj-ea"/>
                <a:cs typeface="Helvetica"/>
              </a:rPr>
            </a:br>
            <a:r>
              <a:rPr lang="en-US" dirty="0">
                <a:effectLst>
                  <a:glow rad="317500">
                    <a:schemeClr val="bg1"/>
                  </a:glow>
                </a:effectLst>
                <a:latin typeface="Helvetica"/>
                <a:cs typeface="Helvetica"/>
              </a:rPr>
              <a:t/>
            </a:r>
            <a:br>
              <a:rPr lang="en-US" dirty="0">
                <a:effectLst>
                  <a:glow rad="317500">
                    <a:schemeClr val="bg1"/>
                  </a:glow>
                </a:effectLst>
                <a:latin typeface="Helvetica"/>
                <a:cs typeface="Helvetica"/>
              </a:rPr>
            </a:br>
            <a:r>
              <a:rPr lang="en-US" altLang="ja-JP" dirty="0">
                <a:solidFill>
                  <a:srgbClr val="CDC692"/>
                </a:solidFill>
                <a:effectLst>
                  <a:glow rad="317500">
                    <a:schemeClr val="tx1">
                      <a:alpha val="50000"/>
                    </a:schemeClr>
                  </a:glow>
                </a:effectLst>
                <a:latin typeface="Helvetica"/>
                <a:cs typeface="Helvetica"/>
              </a:rPr>
              <a:t>There are many examples of human communities working together to circumvent </a:t>
            </a:r>
            <a:br>
              <a:rPr lang="en-US" altLang="ja-JP" dirty="0">
                <a:solidFill>
                  <a:srgbClr val="CDC692"/>
                </a:solidFill>
                <a:effectLst>
                  <a:glow rad="317500">
                    <a:schemeClr val="tx1">
                      <a:alpha val="50000"/>
                    </a:schemeClr>
                  </a:glow>
                </a:effectLst>
                <a:latin typeface="Helvetica"/>
                <a:cs typeface="Helvetica"/>
              </a:rPr>
            </a:br>
            <a:r>
              <a:rPr lang="en-US" altLang="ja-JP" dirty="0">
                <a:solidFill>
                  <a:srgbClr val="CDC692"/>
                </a:solidFill>
                <a:effectLst>
                  <a:glow rad="317500">
                    <a:schemeClr val="tx1">
                      <a:alpha val="50000"/>
                    </a:schemeClr>
                  </a:glow>
                </a:effectLst>
                <a:latin typeface="Helvetica"/>
                <a:cs typeface="Helvetica"/>
              </a:rPr>
              <a:t>violence and conflict.</a:t>
            </a:r>
            <a:endParaRPr lang="en-US" dirty="0" smtClean="0">
              <a:effectLst>
                <a:glow rad="317500">
                  <a:schemeClr val="bg1"/>
                </a:glow>
              </a:effectLst>
              <a:latin typeface="Helvetica"/>
              <a:ea typeface="+mj-ea"/>
              <a:cs typeface="Helvetic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F2CC74-A460-F14C-BD51-B7E7C5A4428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43425" cy="1417638"/>
          </a:xfrm>
        </p:spPr>
        <p:txBody>
          <a:bodyPr>
            <a:normAutofit fontScale="90000"/>
          </a:bodyPr>
          <a:lstStyle/>
          <a:p>
            <a:r>
              <a:rPr lang="en-US" sz="5000" smtClean="0">
                <a:solidFill>
                  <a:srgbClr val="062310"/>
                </a:solidFill>
                <a:latin typeface="Impact" charset="0"/>
                <a:ea typeface="Impact" charset="0"/>
                <a:cs typeface="Impact" charset="0"/>
              </a:rPr>
              <a:t>CLASSICAL </a:t>
            </a:r>
            <a:br>
              <a:rPr lang="en-US" sz="5000" smtClean="0">
                <a:solidFill>
                  <a:srgbClr val="062310"/>
                </a:solidFill>
                <a:latin typeface="Impact" charset="0"/>
                <a:ea typeface="Impact" charset="0"/>
                <a:cs typeface="Impact" charset="0"/>
              </a:rPr>
            </a:br>
            <a:r>
              <a:rPr lang="en-US" sz="5000" smtClean="0">
                <a:solidFill>
                  <a:srgbClr val="062310"/>
                </a:solidFill>
                <a:latin typeface="Impact" charset="0"/>
                <a:ea typeface="Impact" charset="0"/>
                <a:cs typeface="Impact" charset="0"/>
              </a:rPr>
              <a:t>REALISM</a:t>
            </a:r>
          </a:p>
        </p:txBody>
      </p:sp>
      <p:sp>
        <p:nvSpPr>
          <p:cNvPr id="43017" name="Content Placeholder 2"/>
          <p:cNvSpPr>
            <a:spLocks noGrp="1"/>
          </p:cNvSpPr>
          <p:nvPr>
            <p:ph idx="1"/>
          </p:nvPr>
        </p:nvSpPr>
        <p:spPr>
          <a:xfrm>
            <a:off x="225425" y="1600200"/>
            <a:ext cx="4318000" cy="1447800"/>
          </a:xfrm>
        </p:spPr>
        <p:txBody>
          <a:bodyPr/>
          <a:lstStyle/>
          <a:p>
            <a:r>
              <a:rPr lang="en-US" sz="3300" dirty="0" smtClean="0">
                <a:solidFill>
                  <a:srgbClr val="596C60"/>
                </a:solidFill>
                <a:latin typeface="Helvetica" charset="0"/>
                <a:ea typeface="Helvetica" charset="0"/>
                <a:cs typeface="Helvetica" charset="0"/>
              </a:rPr>
              <a:t>Human nature is inherently flawed</a:t>
            </a:r>
          </a:p>
          <a:p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F2CC74-A460-F14C-BD51-B7E7C5A4428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211138" y="1417638"/>
            <a:ext cx="9551988" cy="5624512"/>
          </a:xfrm>
          <a:prstGeom prst="rect">
            <a:avLst/>
          </a:prstGeom>
          <a:solidFill>
            <a:srgbClr val="062310">
              <a:alpha val="20000"/>
            </a:srgb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3014" name="Content Placeholder 2"/>
          <p:cNvSpPr txBox="1">
            <a:spLocks/>
          </p:cNvSpPr>
          <p:nvPr/>
        </p:nvSpPr>
        <p:spPr bwMode="auto">
          <a:xfrm>
            <a:off x="4622800" y="1600200"/>
            <a:ext cx="4318000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375150" y="1444625"/>
            <a:ext cx="4768850" cy="185737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300" dirty="0">
                <a:solidFill>
                  <a:srgbClr val="596C60"/>
                </a:solidFill>
                <a:latin typeface="Helvetica"/>
                <a:ea typeface="+mn-ea"/>
                <a:cs typeface="Helvetica"/>
              </a:rPr>
              <a:t>Human nature may be flawed, but people are inherently good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3200" dirty="0">
              <a:latin typeface="Helvetica"/>
              <a:ea typeface="+mn-ea"/>
              <a:cs typeface="Helvetic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3200" dirty="0">
              <a:latin typeface="Helvetica"/>
              <a:ea typeface="+mn-ea"/>
              <a:cs typeface="Helvetica"/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 bwMode="auto">
          <a:xfrm>
            <a:off x="4375150" y="3030538"/>
            <a:ext cx="431800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300" dirty="0">
                <a:latin typeface="Helvetica" charset="0"/>
                <a:ea typeface="Helvetica" charset="0"/>
                <a:cs typeface="Helvetica" charset="0"/>
              </a:rPr>
              <a:t>Conflict is not the norm, but an aberration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3018" name="Content Placeholder 2"/>
          <p:cNvSpPr txBox="1">
            <a:spLocks/>
          </p:cNvSpPr>
          <p:nvPr/>
        </p:nvSpPr>
        <p:spPr bwMode="auto">
          <a:xfrm>
            <a:off x="225425" y="2989263"/>
            <a:ext cx="4318000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300" dirty="0">
                <a:solidFill>
                  <a:srgbClr val="596C60"/>
                </a:solidFill>
                <a:latin typeface="Helvetica" charset="0"/>
                <a:ea typeface="Helvetica" charset="0"/>
                <a:cs typeface="Helvetica" charset="0"/>
              </a:rPr>
              <a:t>Conflict is the normal state of the world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225425" y="4854575"/>
            <a:ext cx="4318000" cy="2003425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600" dirty="0">
                <a:solidFill>
                  <a:srgbClr val="596C60"/>
                </a:solidFill>
                <a:latin typeface="Helvetica"/>
                <a:ea typeface="+mn-ea"/>
                <a:cs typeface="Helvetica"/>
              </a:rPr>
              <a:t>States are the primary actors in the </a:t>
            </a:r>
            <a:r>
              <a:rPr lang="en-US" sz="3600" dirty="0" err="1">
                <a:solidFill>
                  <a:srgbClr val="596C60"/>
                </a:solidFill>
                <a:latin typeface="Helvetica"/>
                <a:ea typeface="+mn-ea"/>
                <a:cs typeface="Helvetica"/>
              </a:rPr>
              <a:t>international</a:t>
            </a:r>
            <a:r>
              <a:rPr lang="en-US" sz="3600" dirty="0">
                <a:solidFill>
                  <a:srgbClr val="596C60"/>
                </a:solidFill>
                <a:latin typeface="Helvetica"/>
                <a:ea typeface="+mn-ea"/>
                <a:cs typeface="Helvetica"/>
              </a:rPr>
              <a:t> system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3200" dirty="0">
              <a:latin typeface="Helvetica"/>
              <a:ea typeface="+mn-ea"/>
              <a:cs typeface="Helvetic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3200" dirty="0">
              <a:latin typeface="Helvetica"/>
              <a:ea typeface="+mn-ea"/>
              <a:cs typeface="Helvetica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151313" y="0"/>
            <a:ext cx="4992687" cy="14176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62310"/>
                </a:solidFill>
                <a:latin typeface="Lucida Handwriting"/>
                <a:ea typeface="+mj-ea"/>
                <a:cs typeface="Lucida Handwriting"/>
              </a:rPr>
              <a:t>CLASSICAL LIBERALISM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543425" cy="1417638"/>
          </a:xfrm>
        </p:spPr>
        <p:txBody>
          <a:bodyPr>
            <a:normAutofit fontScale="90000"/>
          </a:bodyPr>
          <a:lstStyle/>
          <a:p>
            <a:r>
              <a:rPr lang="en-US" sz="5000" smtClean="0">
                <a:solidFill>
                  <a:srgbClr val="062310"/>
                </a:solidFill>
                <a:latin typeface="Impact" charset="0"/>
                <a:ea typeface="Impact" charset="0"/>
                <a:cs typeface="Impact" charset="0"/>
              </a:rPr>
              <a:t>CLASSICAL </a:t>
            </a:r>
            <a:br>
              <a:rPr lang="en-US" sz="5000" smtClean="0">
                <a:solidFill>
                  <a:srgbClr val="062310"/>
                </a:solidFill>
                <a:latin typeface="Impact" charset="0"/>
                <a:ea typeface="Impact" charset="0"/>
                <a:cs typeface="Impact" charset="0"/>
              </a:rPr>
            </a:br>
            <a:r>
              <a:rPr lang="en-US" sz="5000" smtClean="0">
                <a:solidFill>
                  <a:srgbClr val="062310"/>
                </a:solidFill>
                <a:latin typeface="Impact" charset="0"/>
                <a:ea typeface="Impact" charset="0"/>
                <a:cs typeface="Impact" charset="0"/>
              </a:rPr>
              <a:t>REALISM</a:t>
            </a:r>
          </a:p>
        </p:txBody>
      </p:sp>
      <p:sp>
        <p:nvSpPr>
          <p:cNvPr id="46090" name="Content Placeholder 2"/>
          <p:cNvSpPr>
            <a:spLocks noGrp="1"/>
          </p:cNvSpPr>
          <p:nvPr>
            <p:ph idx="1"/>
          </p:nvPr>
        </p:nvSpPr>
        <p:spPr>
          <a:xfrm>
            <a:off x="225425" y="1600200"/>
            <a:ext cx="4318000" cy="1447800"/>
          </a:xfrm>
        </p:spPr>
        <p:txBody>
          <a:bodyPr/>
          <a:lstStyle/>
          <a:p>
            <a:r>
              <a:rPr lang="en-US" sz="3300" dirty="0" smtClean="0">
                <a:solidFill>
                  <a:srgbClr val="596C60"/>
                </a:solidFill>
                <a:latin typeface="Helvetica" charset="0"/>
                <a:ea typeface="Helvetica" charset="0"/>
                <a:cs typeface="Helvetica" charset="0"/>
              </a:rPr>
              <a:t>Human nature is inherently flawed</a:t>
            </a:r>
          </a:p>
          <a:p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  <a:p>
            <a:endParaRPr lang="en-US" dirty="0" smtClean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F2CC74-A460-F14C-BD51-B7E7C5A4428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211138" y="1417638"/>
            <a:ext cx="9551988" cy="5624512"/>
          </a:xfrm>
          <a:prstGeom prst="rect">
            <a:avLst/>
          </a:prstGeom>
          <a:solidFill>
            <a:srgbClr val="062310">
              <a:alpha val="20000"/>
            </a:srgb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086" name="Content Placeholder 2"/>
          <p:cNvSpPr txBox="1">
            <a:spLocks/>
          </p:cNvSpPr>
          <p:nvPr/>
        </p:nvSpPr>
        <p:spPr bwMode="auto">
          <a:xfrm>
            <a:off x="4622800" y="1600200"/>
            <a:ext cx="4318000" cy="498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375150" y="1444625"/>
            <a:ext cx="4768850" cy="1857375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568" dirty="0">
                <a:solidFill>
                  <a:srgbClr val="596C60"/>
                </a:solidFill>
                <a:latin typeface="Helvetica"/>
                <a:ea typeface="+mn-ea"/>
                <a:cs typeface="Helvetica"/>
              </a:rPr>
              <a:t>Human nature may be flawed, but people are inherently good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3200" dirty="0">
              <a:latin typeface="Helvetica"/>
              <a:ea typeface="+mn-ea"/>
              <a:cs typeface="Helvetic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3200" dirty="0">
              <a:latin typeface="Helvetica"/>
              <a:ea typeface="+mn-ea"/>
              <a:cs typeface="Helvetica"/>
            </a:endParaRPr>
          </a:p>
        </p:txBody>
      </p:sp>
      <p:sp>
        <p:nvSpPr>
          <p:cNvPr id="46088" name="Content Placeholder 2"/>
          <p:cNvSpPr txBox="1">
            <a:spLocks/>
          </p:cNvSpPr>
          <p:nvPr/>
        </p:nvSpPr>
        <p:spPr bwMode="auto">
          <a:xfrm>
            <a:off x="4375150" y="3044825"/>
            <a:ext cx="4318000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300" dirty="0">
                <a:solidFill>
                  <a:srgbClr val="596C60"/>
                </a:solidFill>
                <a:latin typeface="Helvetica" charset="0"/>
                <a:ea typeface="Helvetica" charset="0"/>
                <a:cs typeface="Helvetica" charset="0"/>
              </a:rPr>
              <a:t>Conflict is not the norm, but an aberration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375150" y="4789488"/>
            <a:ext cx="4749800" cy="1857375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568" dirty="0" err="1">
                <a:latin typeface="Helvetica"/>
                <a:ea typeface="+mn-ea"/>
                <a:cs typeface="Helvetica"/>
              </a:rPr>
              <a:t>NGO’s</a:t>
            </a:r>
            <a:r>
              <a:rPr lang="en-US" sz="3568" dirty="0">
                <a:latin typeface="Helvetica"/>
                <a:ea typeface="+mn-ea"/>
                <a:cs typeface="Helvetica"/>
              </a:rPr>
              <a:t> &amp; other non-state actors play a significant role in the international system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3200" dirty="0">
              <a:latin typeface="Helvetica"/>
              <a:ea typeface="+mn-ea"/>
              <a:cs typeface="Helvetic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3200" dirty="0">
              <a:latin typeface="Helvetica"/>
              <a:ea typeface="+mn-ea"/>
              <a:cs typeface="Helvetica"/>
            </a:endParaRPr>
          </a:p>
        </p:txBody>
      </p:sp>
      <p:sp>
        <p:nvSpPr>
          <p:cNvPr id="46091" name="Content Placeholder 2"/>
          <p:cNvSpPr txBox="1">
            <a:spLocks/>
          </p:cNvSpPr>
          <p:nvPr/>
        </p:nvSpPr>
        <p:spPr bwMode="auto">
          <a:xfrm>
            <a:off x="225425" y="2989263"/>
            <a:ext cx="4318000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300" dirty="0">
                <a:solidFill>
                  <a:srgbClr val="596C60"/>
                </a:solidFill>
                <a:latin typeface="Helvetica" charset="0"/>
                <a:ea typeface="Helvetica" charset="0"/>
                <a:cs typeface="Helvetica" charset="0"/>
              </a:rPr>
              <a:t>Conflict is the normal state of the world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225425" y="4854575"/>
            <a:ext cx="4318000" cy="20034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sz="3300" dirty="0">
                <a:solidFill>
                  <a:srgbClr val="596C60"/>
                </a:solidFill>
                <a:latin typeface="Helvetica"/>
                <a:ea typeface="+mn-ea"/>
                <a:cs typeface="Helvetica"/>
              </a:rPr>
              <a:t>States are the primary actors in the </a:t>
            </a:r>
            <a:r>
              <a:rPr lang="en-US" sz="3300" dirty="0" err="1">
                <a:solidFill>
                  <a:srgbClr val="596C60"/>
                </a:solidFill>
                <a:latin typeface="Helvetica"/>
                <a:ea typeface="+mn-ea"/>
                <a:cs typeface="Helvetica"/>
              </a:rPr>
              <a:t>international</a:t>
            </a:r>
            <a:r>
              <a:rPr lang="en-US" sz="3300" dirty="0">
                <a:solidFill>
                  <a:srgbClr val="596C60"/>
                </a:solidFill>
                <a:latin typeface="Helvetica"/>
                <a:ea typeface="+mn-ea"/>
                <a:cs typeface="Helvetica"/>
              </a:rPr>
              <a:t> system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3200" dirty="0">
              <a:latin typeface="Helvetica"/>
              <a:ea typeface="+mn-ea"/>
              <a:cs typeface="Helvetic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sz="3200" dirty="0">
              <a:latin typeface="Helvetica"/>
              <a:ea typeface="+mn-ea"/>
              <a:cs typeface="Helvetica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151313" y="0"/>
            <a:ext cx="4992687" cy="14176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1" dirty="0">
                <a:solidFill>
                  <a:srgbClr val="062310"/>
                </a:solidFill>
                <a:latin typeface="Lucida Handwriting"/>
                <a:ea typeface="+mj-ea"/>
                <a:cs typeface="Lucida Handwriting"/>
              </a:rPr>
              <a:t>CLASSICAL LIBERALISM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048"/>
            <a:ext cx="9144000" cy="14176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ffectLst>
                  <a:glow rad="317500">
                    <a:schemeClr val="bg1"/>
                  </a:glow>
                </a:effectLst>
                <a:latin typeface="Helvetica"/>
                <a:ea typeface="+mj-ea"/>
                <a:cs typeface="Helvetica"/>
              </a:rPr>
              <a:t>Order is important within the state, </a:t>
            </a:r>
            <a:br>
              <a:rPr lang="en-US" dirty="0" smtClean="0">
                <a:effectLst>
                  <a:glow rad="317500">
                    <a:schemeClr val="bg1"/>
                  </a:glow>
                </a:effectLst>
                <a:latin typeface="Helvetica"/>
                <a:ea typeface="+mj-ea"/>
                <a:cs typeface="Helvetica"/>
              </a:rPr>
            </a:br>
            <a:endParaRPr lang="en-US" dirty="0" smtClean="0">
              <a:effectLst>
                <a:glow rad="317500">
                  <a:schemeClr val="bg1"/>
                </a:glow>
              </a:effectLst>
              <a:latin typeface="Helvetica"/>
              <a:ea typeface="+mj-ea"/>
              <a:cs typeface="Helvetica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2CC74-A460-F14C-BD51-B7E7C5A4428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43048"/>
            <a:ext cx="9144000" cy="1417638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dirty="0">
                <a:effectLst>
                  <a:glow rad="317500">
                    <a:schemeClr val="bg1"/>
                  </a:glow>
                </a:effectLst>
                <a:latin typeface="Helvetica"/>
                <a:ea typeface="+mj-ea"/>
                <a:cs typeface="Helvetica"/>
              </a:rPr>
              <a:t>     </a:t>
            </a:r>
            <a:br>
              <a:rPr lang="en-US" sz="4400" dirty="0">
                <a:effectLst>
                  <a:glow rad="317500">
                    <a:schemeClr val="bg1"/>
                  </a:glow>
                </a:effectLst>
                <a:latin typeface="Helvetica"/>
                <a:ea typeface="+mj-ea"/>
                <a:cs typeface="Helvetica"/>
              </a:rPr>
            </a:br>
            <a:r>
              <a:rPr lang="en-US" sz="4400" dirty="0">
                <a:effectLst>
                  <a:glow rad="317500">
                    <a:schemeClr val="bg1"/>
                  </a:glow>
                </a:effectLst>
                <a:latin typeface="Helvetica"/>
                <a:ea typeface="+mj-ea"/>
                <a:cs typeface="Helvetica"/>
              </a:rPr>
              <a:t>and within the international system.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What are the issues important for domestic order?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2CC74-A460-F14C-BD51-B7E7C5A4428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smtClean="0">
                <a:latin typeface="Helvetica" charset="0"/>
                <a:ea typeface="Helvetica" charset="0"/>
                <a:cs typeface="Helvetica" charset="0"/>
              </a:rPr>
              <a:t>What are the issues important for international order?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2CC74-A460-F14C-BD51-B7E7C5A4428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52650"/>
          </a:xfrm>
          <a:solidFill>
            <a:srgbClr val="698384">
              <a:alpha val="23000"/>
            </a:srgbClr>
          </a:solidFill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What issues of </a:t>
            </a:r>
            <a:r>
              <a:rPr lang="en-US" b="1" u="sng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justice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must be addressed to make the world a </a:t>
            </a:r>
            <a:r>
              <a:rPr lang="en-US" i="1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better </a:t>
            </a:r>
            <a:r>
              <a:rPr lang="en-US" dirty="0" smtClean="0">
                <a:solidFill>
                  <a:srgbClr val="000000"/>
                </a:solidFill>
                <a:latin typeface="Helvetica" charset="0"/>
                <a:ea typeface="Helvetica" charset="0"/>
                <a:cs typeface="Helvetica" charset="0"/>
              </a:rPr>
              <a:t>place?</a:t>
            </a:r>
            <a:endParaRPr lang="en-US" dirty="0" smtClean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2CC74-A460-F14C-BD51-B7E7C5A4428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79888" y="2530475"/>
            <a:ext cx="18002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000" dirty="0" smtClean="0">
                <a:latin typeface="Helvetica" charset="0"/>
                <a:ea typeface="Helvetica" charset="0"/>
                <a:cs typeface="Helvetica" charset="0"/>
              </a:rPr>
              <a:t>Human Rights</a:t>
            </a:r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45213" y="2841625"/>
            <a:ext cx="2516187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000">
                <a:latin typeface="Helvetica" charset="0"/>
                <a:ea typeface="Helvetica" charset="0"/>
                <a:cs typeface="Helvetica" charset="0"/>
              </a:rPr>
              <a:t>Environment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722688" y="4540250"/>
            <a:ext cx="19161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Security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791325" y="4262438"/>
            <a:ext cx="250507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Technology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605245" y="5108576"/>
            <a:ext cx="22288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Inequality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751388" y="3708400"/>
            <a:ext cx="278765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000" dirty="0">
                <a:latin typeface="Helvetica" charset="0"/>
                <a:ea typeface="Helvetica" charset="0"/>
                <a:cs typeface="Helvetica" charset="0"/>
              </a:rPr>
              <a:t>Globalization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91325" y="5873750"/>
            <a:ext cx="221318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000" dirty="0" smtClean="0">
                <a:latin typeface="Helvetica" charset="0"/>
                <a:ea typeface="Helvetica" charset="0"/>
                <a:cs typeface="Helvetica" charset="0"/>
              </a:rPr>
              <a:t>Population,</a:t>
            </a:r>
          </a:p>
          <a:p>
            <a:r>
              <a:rPr lang="en-US" sz="3000" dirty="0" smtClean="0">
                <a:latin typeface="Helvetica" charset="0"/>
                <a:ea typeface="Helvetica" charset="0"/>
                <a:cs typeface="Helvetica" charset="0"/>
              </a:rPr>
              <a:t>Health</a:t>
            </a:r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676547" y="5380672"/>
            <a:ext cx="233521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000" dirty="0" smtClean="0">
                <a:latin typeface="Helvetica" charset="0"/>
                <a:ea typeface="Helvetica" charset="0"/>
                <a:cs typeface="Helvetica" charset="0"/>
              </a:rPr>
              <a:t>Women, Children, Minorities</a:t>
            </a:r>
            <a:endParaRPr lang="en-US" sz="3000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53695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Mile’s Law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Where you stand depends on where you sit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E71C0-5CBA-B545-9B54-C9CC1B05D2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509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8480" y="5266923"/>
            <a:ext cx="9144000" cy="153950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Helvetica Neue"/>
                <a:cs typeface="Helvetica Neue"/>
              </a:rPr>
              <a:t>How do we think about International Relations?</a:t>
            </a:r>
            <a:endParaRPr lang="en-US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2CC74-A460-F14C-BD51-B7E7C5A4428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7966" y="3546516"/>
            <a:ext cx="2847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Helvetica Neue"/>
                <a:cs typeface="Helvetica Neue"/>
              </a:rPr>
              <a:t>Paradigms</a:t>
            </a:r>
            <a:endParaRPr lang="en-US" sz="3600" dirty="0">
              <a:latin typeface="Helvetica Neue"/>
              <a:cs typeface="Helvetica Neu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80980" y="3211785"/>
            <a:ext cx="2847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Helvetica Neue"/>
                <a:cs typeface="Helvetica Neue"/>
              </a:rPr>
              <a:t>Analytical Frameworks</a:t>
            </a:r>
            <a:endParaRPr lang="en-US" sz="3600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6125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16139"/>
          </a:xfrm>
          <a:solidFill>
            <a:srgbClr val="596C6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Helvetica Neue"/>
                <a:cs typeface="Helvetica Neue"/>
              </a:rPr>
              <a:t>Levels of Analysis</a:t>
            </a:r>
            <a:endParaRPr lang="en-US" dirty="0">
              <a:solidFill>
                <a:schemeClr val="bg1"/>
              </a:solidFill>
              <a:latin typeface="Helvetica Neue"/>
              <a:cs typeface="Helvetica Neue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2CC74-A460-F14C-BD51-B7E7C5A4428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31385" y="1271634"/>
            <a:ext cx="31746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0000"/>
                </a:solidFill>
                <a:effectLst>
                  <a:glow rad="190500">
                    <a:schemeClr val="accent1">
                      <a:lumMod val="20000"/>
                      <a:lumOff val="80000"/>
                      <a:alpha val="75000"/>
                    </a:schemeClr>
                  </a:glow>
                </a:effectLst>
              </a:rPr>
              <a:t>International System</a:t>
            </a:r>
            <a:endParaRPr lang="en-US" sz="3200" dirty="0">
              <a:solidFill>
                <a:srgbClr val="000000"/>
              </a:solidFill>
              <a:effectLst>
                <a:glow rad="190500">
                  <a:schemeClr val="accent1">
                    <a:lumMod val="20000"/>
                    <a:lumOff val="80000"/>
                    <a:alpha val="75000"/>
                  </a:schemeClr>
                </a:glo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29863" y="2693348"/>
            <a:ext cx="3174665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solidFill>
                  <a:srgbClr val="FFFF00"/>
                </a:solidFill>
                <a:effectLst>
                  <a:glow rad="190500">
                    <a:srgbClr val="2D5D29">
                      <a:alpha val="75000"/>
                    </a:srgbClr>
                  </a:glow>
                </a:effectLst>
              </a:rPr>
              <a:t>State</a:t>
            </a:r>
            <a:endParaRPr lang="en-US" sz="3400" dirty="0">
              <a:solidFill>
                <a:srgbClr val="FFFF00"/>
              </a:solidFill>
              <a:effectLst>
                <a:glow rad="190500">
                  <a:srgbClr val="2D5D29">
                    <a:alpha val="75000"/>
                  </a:srgbClr>
                </a:glo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42183" y="4930240"/>
            <a:ext cx="317466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glow rad="215900">
                    <a:schemeClr val="tx1">
                      <a:alpha val="75000"/>
                    </a:schemeClr>
                  </a:glow>
                </a:effectLst>
              </a:rPr>
              <a:t>Individual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71871" y="1273967"/>
            <a:ext cx="37759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Helvetica Neue"/>
                <a:cs typeface="Helvetica Neue"/>
              </a:rPr>
              <a:t>International level </a:t>
            </a:r>
          </a:p>
          <a:p>
            <a:pPr algn="ctr"/>
            <a:r>
              <a:rPr lang="en-US" sz="3200" dirty="0" smtClean="0">
                <a:latin typeface="Helvetica Neue"/>
                <a:cs typeface="Helvetica Neue"/>
              </a:rPr>
              <a:t>is most aggregated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687471" y="2810109"/>
            <a:ext cx="33911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Helvetica Neue"/>
                <a:cs typeface="Helvetica Neue"/>
              </a:rPr>
              <a:t>States are the principle units of world politics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508152" y="4784772"/>
            <a:ext cx="36797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Helvetica Neue"/>
                <a:cs typeface="Helvetica Neue"/>
              </a:rPr>
              <a:t>At individual level,</a:t>
            </a:r>
          </a:p>
          <a:p>
            <a:pPr algn="ctr"/>
            <a:r>
              <a:rPr lang="en-US" sz="3200" dirty="0" smtClean="0">
                <a:latin typeface="Helvetica Neue"/>
                <a:cs typeface="Helvetica Neue"/>
              </a:rPr>
              <a:t>decision-making</a:t>
            </a:r>
          </a:p>
          <a:p>
            <a:pPr algn="ctr"/>
            <a:r>
              <a:rPr lang="en-US" sz="3200" dirty="0" smtClean="0">
                <a:latin typeface="Helvetica Neue"/>
                <a:cs typeface="Helvetica Neue"/>
              </a:rPr>
              <a:t>is the focus</a:t>
            </a:r>
          </a:p>
        </p:txBody>
      </p:sp>
    </p:spTree>
    <p:extLst>
      <p:ext uri="{BB962C8B-B14F-4D97-AF65-F5344CB8AC3E}">
        <p14:creationId xmlns:p14="http://schemas.microsoft.com/office/powerpoint/2010/main" val="3799055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7781</TotalTime>
  <Words>1159</Words>
  <Application>Microsoft Macintosh PowerPoint</Application>
  <PresentationFormat>画面に合わせる (4:3)</PresentationFormat>
  <Paragraphs>216</Paragraphs>
  <Slides>25</Slides>
  <Notes>19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ホワイト</vt:lpstr>
      <vt:lpstr>PowerPoint プレゼンテーション</vt:lpstr>
      <vt:lpstr>PowerPoint プレゼンテーション</vt:lpstr>
      <vt:lpstr>Order is important within the state,  </vt:lpstr>
      <vt:lpstr>What are the issues important for domestic order?</vt:lpstr>
      <vt:lpstr>What are the issues important for international order?</vt:lpstr>
      <vt:lpstr>What issues of justice must be addressed to make the world a better place?</vt:lpstr>
      <vt:lpstr>Mile’s Law</vt:lpstr>
      <vt:lpstr>How do we think about International Relations?</vt:lpstr>
      <vt:lpstr>Levels of Analysis</vt:lpstr>
      <vt:lpstr>Paradigms</vt:lpstr>
      <vt:lpstr>Problem-solving paradigms concentrate on  why the world is the way it is.</vt:lpstr>
      <vt:lpstr>Critical paradigms concentrate on  what the world should be and how to get there.</vt:lpstr>
      <vt:lpstr>Different types of theory have different aims</vt:lpstr>
      <vt:lpstr>PowerPoint プレゼンテーション</vt:lpstr>
      <vt:lpstr>How do we evaluate the strengths and weaknesses of the various approaches?</vt:lpstr>
      <vt:lpstr>Introducing the Two Oldest (Problem-solving) IR Paradigms</vt:lpstr>
      <vt:lpstr>CLASSICAL  REALISM</vt:lpstr>
      <vt:lpstr>CLASSICAL  REALISM</vt:lpstr>
      <vt:lpstr>Conflict is inevitable in a world of limited resources.</vt:lpstr>
      <vt:lpstr>CLASSICAL  REALISM</vt:lpstr>
      <vt:lpstr>PowerPoint プレゼンテーション</vt:lpstr>
      <vt:lpstr>CLASSICAL  REALISM</vt:lpstr>
      <vt:lpstr>If we understand each other,  the possibility of conflict lessens.  There are many examples of human communities working together to circumvent  violence and conflict.</vt:lpstr>
      <vt:lpstr>CLASSICAL  REALISM</vt:lpstr>
      <vt:lpstr>CLASSICAL  REALISM</vt:lpstr>
    </vt:vector>
  </TitlesOfParts>
  <Company>University of Southern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Jeanine Yutani</dc:creator>
  <cp:lastModifiedBy>Yang Xiangfeng</cp:lastModifiedBy>
  <cp:revision>51</cp:revision>
  <cp:lastPrinted>2010-05-17T06:39:08Z</cp:lastPrinted>
  <dcterms:created xsi:type="dcterms:W3CDTF">2010-05-27T19:38:46Z</dcterms:created>
  <dcterms:modified xsi:type="dcterms:W3CDTF">2014-07-12T19:21:39Z</dcterms:modified>
</cp:coreProperties>
</file>